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320" r:id="rId2"/>
    <p:sldId id="285" r:id="rId3"/>
    <p:sldId id="310" r:id="rId4"/>
    <p:sldId id="325" r:id="rId5"/>
    <p:sldId id="326" r:id="rId6"/>
    <p:sldId id="328" r:id="rId7"/>
    <p:sldId id="327" r:id="rId8"/>
    <p:sldId id="329" r:id="rId9"/>
    <p:sldId id="330" r:id="rId10"/>
    <p:sldId id="331" r:id="rId11"/>
    <p:sldId id="332" r:id="rId12"/>
    <p:sldId id="334" r:id="rId13"/>
    <p:sldId id="333" r:id="rId14"/>
    <p:sldId id="335" r:id="rId15"/>
    <p:sldId id="336" r:id="rId16"/>
    <p:sldId id="337" r:id="rId17"/>
    <p:sldId id="338" r:id="rId18"/>
    <p:sldId id="340" r:id="rId19"/>
    <p:sldId id="339" r:id="rId20"/>
    <p:sldId id="341" r:id="rId21"/>
    <p:sldId id="342" r:id="rId22"/>
    <p:sldId id="343" r:id="rId23"/>
    <p:sldId id="344" r:id="rId24"/>
    <p:sldId id="346" r:id="rId25"/>
    <p:sldId id="345" r:id="rId26"/>
    <p:sldId id="347" r:id="rId27"/>
    <p:sldId id="348" r:id="rId28"/>
    <p:sldId id="315" r:id="rId2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2938"/>
    <a:srgbClr val="F3B001"/>
    <a:srgbClr val="F5F6F6"/>
    <a:srgbClr val="E5E8E8"/>
    <a:srgbClr val="53535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rgbClr val="323332"/>
        </a:fontRef>
        <a:srgbClr val="323332"/>
      </a:tcTxStyle>
      <a:tcStyle>
        <a:tcBdr>
          <a:left>
            <a:ln w="6350" cap="flat">
              <a:solidFill>
                <a:schemeClr val="accent1"/>
              </a:solidFill>
              <a:prstDash val="solid"/>
              <a:miter lim="800000"/>
            </a:ln>
          </a:left>
          <a:right>
            <a:ln w="6350" cap="flat">
              <a:solidFill>
                <a:schemeClr val="accent1"/>
              </a:solidFill>
              <a:prstDash val="solid"/>
              <a:miter lim="8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chemeClr val="accent1"/>
              </a:solidFill>
              <a:prstDash val="solid"/>
              <a:miter lim="800000"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DCBCC"/>
          </a:solidFill>
        </a:fill>
      </a:tcStyle>
    </a:wholeTbl>
    <a:band2H>
      <a:tcTxStyle/>
      <a:tcStyle>
        <a:tcBdr/>
        <a:fill>
          <a:solidFill>
            <a:srgbClr val="FE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5F6F6"/>
          </a:solidFill>
        </a:fill>
      </a:tcStyle>
    </a:wholeTbl>
    <a:band2H>
      <a:tcTxStyle/>
      <a:tcStyle>
        <a:tcBdr/>
        <a:fill>
          <a:solidFill>
            <a:srgbClr val="FAFAFB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17"/>
    <p:restoredTop sz="89118" autoAdjust="0"/>
  </p:normalViewPr>
  <p:slideViewPr>
    <p:cSldViewPr snapToGrid="0" snapToObjects="1">
      <p:cViewPr varScale="1">
        <p:scale>
          <a:sx n="145" d="100"/>
          <a:sy n="145" d="100"/>
        </p:scale>
        <p:origin x="37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7" d="100"/>
          <a:sy n="107" d="100"/>
        </p:scale>
        <p:origin x="440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43E00CE-DBED-0D48-BE4E-8A8B3CC39A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ECC5DA-EE7F-4343-A8E1-5CFC6272BD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37D1E-0706-4846-9664-4BE3F1B729A8}" type="datetimeFigureOut">
              <a:rPr lang="ru-RU" smtClean="0"/>
              <a:t>18.11.2020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1C4C4F-319D-F144-8B1C-53BBE0DE62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18091D-A271-A348-88A4-DDE3956BB9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97C5A-6253-494A-878E-A615BC04B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288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F40155-B6C4-40D1-AEBB-088531A99A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26" y="2497249"/>
            <a:ext cx="2565332" cy="301298"/>
          </a:xfrm>
          <a:prstGeom prst="rect">
            <a:avLst/>
          </a:prstGeom>
        </p:spPr>
      </p:pic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29" y="1568834"/>
            <a:ext cx="5589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54979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2 Стандартный с подзаголовком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7B79F5-784A-474E-B90B-0B7B0E8221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62" b="19954"/>
          <a:stretch/>
        </p:blipFill>
        <p:spPr>
          <a:xfrm>
            <a:off x="0" y="0"/>
            <a:ext cx="6737684" cy="6858000"/>
          </a:xfrm>
          <a:prstGeom prst="rect">
            <a:avLst/>
          </a:prstGeom>
        </p:spPr>
      </p:pic>
      <p:sp>
        <p:nvSpPr>
          <p:cNvPr id="20" name="Текст 19">
            <a:extLst>
              <a:ext uri="{FF2B5EF4-FFF2-40B4-BE49-F238E27FC236}">
                <a16:creationId xmlns:a16="http://schemas.microsoft.com/office/drawing/2014/main" id="{80D60D4D-D411-C448-8B2F-73273B7412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5999" y="4589895"/>
            <a:ext cx="4866511" cy="12356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0000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Краткие пояснения к разделу</a:t>
            </a: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2976620"/>
            <a:ext cx="4866511" cy="136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40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Разделительный</a:t>
            </a:r>
          </a:p>
          <a:p>
            <a:pPr lvl="0"/>
            <a:r>
              <a:rPr lang="ru-RU" dirty="0"/>
              <a:t>слайд</a:t>
            </a:r>
          </a:p>
        </p:txBody>
      </p:sp>
      <p:pic>
        <p:nvPicPr>
          <p:cNvPr id="4" name="Рисунок 720" descr="Рисунок 720">
            <a:extLst>
              <a:ext uri="{FF2B5EF4-FFF2-40B4-BE49-F238E27FC236}">
                <a16:creationId xmlns:a16="http://schemas.microsoft.com/office/drawing/2014/main" id="{DD22F084-2EEF-4FE2-A99C-3D8CBDB2B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67073" t="10701" r="26244" b="34188"/>
          <a:stretch/>
        </p:blipFill>
        <p:spPr>
          <a:xfrm rot="16200000">
            <a:off x="8770924" y="-2674922"/>
            <a:ext cx="746154" cy="6096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41571536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E6151DC-3F70-4AA7-9835-116CEA767BEA}"/>
              </a:ext>
            </a:extLst>
          </p:cNvPr>
          <p:cNvSpPr/>
          <p:nvPr userDrawn="1"/>
        </p:nvSpPr>
        <p:spPr>
          <a:xfrm>
            <a:off x="0" y="0"/>
            <a:ext cx="5403273" cy="6876000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D4DC6CE0-E875-4FB2-BF28-C71D6869FC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10338" y="996950"/>
            <a:ext cx="4699000" cy="48641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indent="-342900">
              <a:buClr>
                <a:srgbClr val="FB2938"/>
              </a:buClr>
              <a:buFont typeface="+mj-lt"/>
              <a:buAutoNum type="arabicPeriod"/>
              <a:defRPr lang="ru-RU" sz="1800" smtClean="0">
                <a:solidFill>
                  <a:schemeClr val="tx1"/>
                </a:solidFill>
                <a:latin typeface="Proxima Nova Regular" panose="02000506030000020004" pitchFamily="2" charset="0"/>
              </a:defRPr>
            </a:lvl1pPr>
            <a:lvl2pPr>
              <a:defRPr lang="ru-RU" smtClean="0"/>
            </a:lvl2pPr>
            <a:lvl3pPr>
              <a:defRPr lang="ru-RU" smtClean="0"/>
            </a:lvl3pPr>
            <a:lvl4pPr>
              <a:defRPr lang="ru-RU" smtClean="0"/>
            </a:lvl4pPr>
            <a:lvl5pPr>
              <a:defRPr lang="ru-RU"/>
            </a:lvl5pPr>
          </a:lstStyle>
          <a:p>
            <a:pPr marL="228600" lvl="0" indent="-228600" eaLnBrk="1" fontAlgn="auto" hangingPunct="1"/>
            <a:r>
              <a:rPr lang="ru-RU"/>
              <a:t>Образец текста
Второй уровень
Третий уровень
Четвертый уровень
Пятый уровень</a:t>
            </a:r>
            <a:endParaRPr lang="ru-RU" dirty="0"/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982569" y="2687597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41" name="Текст 23">
            <a:extLst>
              <a:ext uri="{FF2B5EF4-FFF2-40B4-BE49-F238E27FC236}">
                <a16:creationId xmlns:a16="http://schemas.microsoft.com/office/drawing/2014/main" id="{A5AA8706-C47E-4FC7-A1C9-5E069F7538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3151476"/>
            <a:ext cx="3458465" cy="14413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Содержание занятия</a:t>
            </a:r>
          </a:p>
        </p:txBody>
      </p:sp>
      <p:pic>
        <p:nvPicPr>
          <p:cNvPr id="8" name="Рисунок 720" descr="Рисунок 720">
            <a:extLst>
              <a:ext uri="{FF2B5EF4-FFF2-40B4-BE49-F238E27FC236}">
                <a16:creationId xmlns:a16="http://schemas.microsoft.com/office/drawing/2014/main" id="{4D3D0B4B-BA59-45CE-9564-CD7C87C62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7" t="15578" r="34192" b="73299"/>
          <a:stretch/>
        </p:blipFill>
        <p:spPr>
          <a:xfrm rot="5400000">
            <a:off x="4530437" y="5989425"/>
            <a:ext cx="872836" cy="87283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1763026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03D0628-0511-4DF1-82DD-6973397436D1}"/>
              </a:ext>
            </a:extLst>
          </p:cNvPr>
          <p:cNvSpPr/>
          <p:nvPr userDrawn="1"/>
        </p:nvSpPr>
        <p:spPr>
          <a:xfrm>
            <a:off x="5435600" y="1673"/>
            <a:ext cx="6756400" cy="3442614"/>
          </a:xfrm>
          <a:prstGeom prst="rect">
            <a:avLst/>
          </a:prstGeom>
          <a:solidFill>
            <a:srgbClr val="E5E8E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FC63F98-288D-4BC0-935B-8E4DC2E638E6}"/>
              </a:ext>
            </a:extLst>
          </p:cNvPr>
          <p:cNvSpPr/>
          <p:nvPr userDrawn="1"/>
        </p:nvSpPr>
        <p:spPr>
          <a:xfrm>
            <a:off x="5435600" y="3413712"/>
            <a:ext cx="6756400" cy="3442614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70" y="2941866"/>
            <a:ext cx="3709352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Заголовок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2477987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-181526" y="1866635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Текст 15">
            <a:extLst>
              <a:ext uri="{FF2B5EF4-FFF2-40B4-BE49-F238E27FC236}">
                <a16:creationId xmlns:a16="http://schemas.microsoft.com/office/drawing/2014/main" id="{08DCE283-DAD8-4014-80DE-903C48F141D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1264" y="462980"/>
            <a:ext cx="4797338" cy="2520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sp>
        <p:nvSpPr>
          <p:cNvPr id="12" name="Текст 15">
            <a:extLst>
              <a:ext uri="{FF2B5EF4-FFF2-40B4-BE49-F238E27FC236}">
                <a16:creationId xmlns:a16="http://schemas.microsoft.com/office/drawing/2014/main" id="{8E9C6543-A16E-43D3-B08B-46849D7A41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1264" y="3875019"/>
            <a:ext cx="4797338" cy="2520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sp>
        <p:nvSpPr>
          <p:cNvPr id="13" name="Номер слайда 4">
            <a:extLst>
              <a:ext uri="{FF2B5EF4-FFF2-40B4-BE49-F238E27FC236}">
                <a16:creationId xmlns:a16="http://schemas.microsoft.com/office/drawing/2014/main" id="{DB1F7A94-1EDD-4477-846E-D827AB34AD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595593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A923704-2941-48AB-9DC1-4F5C173DDE95}"/>
              </a:ext>
            </a:extLst>
          </p:cNvPr>
          <p:cNvSpPr/>
          <p:nvPr userDrawn="1"/>
        </p:nvSpPr>
        <p:spPr>
          <a:xfrm>
            <a:off x="6638636" y="2062789"/>
            <a:ext cx="5553364" cy="3780000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Варианты графиков и диаграмм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324740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11570206" y="3913912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Номер слайда 4">
            <a:extLst>
              <a:ext uri="{FF2B5EF4-FFF2-40B4-BE49-F238E27FC236}">
                <a16:creationId xmlns:a16="http://schemas.microsoft.com/office/drawing/2014/main" id="{28AEB9E8-F088-4AE4-8D60-ACBCF903F5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9492655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568" y="1978550"/>
            <a:ext cx="9726296" cy="374478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Заголовок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324740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-181461" y="1612532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Номер слайда 4">
            <a:extLst>
              <a:ext uri="{FF2B5EF4-FFF2-40B4-BE49-F238E27FC236}">
                <a16:creationId xmlns:a16="http://schemas.microsoft.com/office/drawing/2014/main" id="{5C736935-0226-485B-B311-CAC666FAA2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6649783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Заголовок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324740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-181461" y="1612532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Номер слайда 4">
            <a:extLst>
              <a:ext uri="{FF2B5EF4-FFF2-40B4-BE49-F238E27FC236}">
                <a16:creationId xmlns:a16="http://schemas.microsoft.com/office/drawing/2014/main" id="{5C736935-0226-485B-B311-CAC666FAA2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8215061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Слайд №2.2 Разворот слева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4677" y="3062982"/>
            <a:ext cx="4274127" cy="10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Напоминание оставить отзыв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94677" y="2599104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5143" t="5844" r="38530" b="77678"/>
          <a:stretch/>
        </p:blipFill>
        <p:spPr>
          <a:xfrm rot="5400000">
            <a:off x="10672896" y="5338896"/>
            <a:ext cx="1519104" cy="151910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Номер слайда 4">
            <a:extLst>
              <a:ext uri="{FF2B5EF4-FFF2-40B4-BE49-F238E27FC236}">
                <a16:creationId xmlns:a16="http://schemas.microsoft.com/office/drawing/2014/main" id="{FFF960CE-A683-4F54-B47E-C4F50513A4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  <p:pic>
        <p:nvPicPr>
          <p:cNvPr id="12" name="Picture 5">
            <a:extLst>
              <a:ext uri="{FF2B5EF4-FFF2-40B4-BE49-F238E27FC236}">
                <a16:creationId xmlns:a16="http://schemas.microsoft.com/office/drawing/2014/main" id="{76F31341-EFED-6A4D-84F6-C58947C1E00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8" y="1126409"/>
            <a:ext cx="6837007" cy="593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6614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89DCEF-8B53-42A6-A37D-FD1F5129BF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050" y="1034349"/>
            <a:ext cx="7703507" cy="6858000"/>
          </a:xfrm>
          <a:prstGeom prst="rect">
            <a:avLst/>
          </a:prstGeom>
        </p:spPr>
      </p:pic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-280867" y="3102803"/>
            <a:ext cx="921952" cy="436528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27EBBF6-51FE-48CC-AB6E-A8BA5771B73A}"/>
              </a:ext>
            </a:extLst>
          </p:cNvPr>
          <p:cNvSpPr txBox="1"/>
          <p:nvPr userDrawn="1"/>
        </p:nvSpPr>
        <p:spPr>
          <a:xfrm>
            <a:off x="817872" y="2922101"/>
            <a:ext cx="4473661" cy="757680"/>
          </a:xfrm>
          <a:prstGeom prst="rect">
            <a:avLst/>
          </a:prstGeom>
        </p:spPr>
        <p:txBody>
          <a:bodyPr/>
          <a:lstStyle>
            <a:lvl1pPr lvl="0">
              <a:spcBef>
                <a:spcPts val="1000"/>
              </a:spcBef>
              <a:buSzPct val="100000"/>
              <a:buFont typeface="Arial"/>
              <a:defRPr sz="4400">
                <a:solidFill>
                  <a:srgbClr val="000000"/>
                </a:solidFill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lvl="0"/>
            <a:r>
              <a:rPr lang="ru-RU" sz="5400" noProof="0" dirty="0">
                <a:sym typeface="Proxima Nova Regular"/>
              </a:rPr>
              <a:t>СПАСИБО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728C00-5764-41F2-924F-9CCEA21390DE}"/>
              </a:ext>
            </a:extLst>
          </p:cNvPr>
          <p:cNvSpPr txBox="1"/>
          <p:nvPr userDrawn="1"/>
        </p:nvSpPr>
        <p:spPr>
          <a:xfrm>
            <a:off x="830483" y="3685902"/>
            <a:ext cx="5984655" cy="1769274"/>
          </a:xfrm>
          <a:prstGeom prst="rect">
            <a:avLst/>
          </a:prstGeom>
        </p:spPr>
        <p:txBody>
          <a:bodyPr/>
          <a:lstStyle>
            <a:lvl1pPr lvl="0">
              <a:spcBef>
                <a:spcPts val="1000"/>
              </a:spcBef>
              <a:buSzPct val="100000"/>
              <a:buFont typeface="Arial"/>
              <a:defRPr sz="4400">
                <a:solidFill>
                  <a:srgbClr val="000000"/>
                </a:solidFill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lvl="0"/>
            <a:r>
              <a:rPr lang="ru-RU" sz="5400" noProof="0" dirty="0">
                <a:sym typeface="Proxima Nova Regular"/>
              </a:rPr>
              <a:t>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545664455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0EC6C39-4AD2-4678-8EC9-EDA4E67901B4}"/>
              </a:ext>
            </a:extLst>
          </p:cNvPr>
          <p:cNvSpPr/>
          <p:nvPr userDrawn="1"/>
        </p:nvSpPr>
        <p:spPr>
          <a:xfrm>
            <a:off x="6428933" y="0"/>
            <a:ext cx="5763067" cy="6856326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982569" y="2687597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41" name="Текст 23">
            <a:extLst>
              <a:ext uri="{FF2B5EF4-FFF2-40B4-BE49-F238E27FC236}">
                <a16:creationId xmlns:a16="http://schemas.microsoft.com/office/drawing/2014/main" id="{A5AA8706-C47E-4FC7-A1C9-5E069F7538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3151476"/>
            <a:ext cx="4150540" cy="14413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 домашнего задания</a:t>
            </a:r>
          </a:p>
        </p:txBody>
      </p:sp>
      <p:pic>
        <p:nvPicPr>
          <p:cNvPr id="8" name="Рисунок 720" descr="Рисунок 720">
            <a:extLst>
              <a:ext uri="{FF2B5EF4-FFF2-40B4-BE49-F238E27FC236}">
                <a16:creationId xmlns:a16="http://schemas.microsoft.com/office/drawing/2014/main" id="{4D3D0B4B-BA59-45CE-9564-CD7C87C62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7" t="15578" r="34192" b="73299"/>
          <a:stretch/>
        </p:blipFill>
        <p:spPr>
          <a:xfrm rot="5400000">
            <a:off x="0" y="0"/>
            <a:ext cx="872836" cy="872836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Текст 23">
            <a:extLst>
              <a:ext uri="{FF2B5EF4-FFF2-40B4-BE49-F238E27FC236}">
                <a16:creationId xmlns:a16="http://schemas.microsoft.com/office/drawing/2014/main" id="{A4BE8CC6-E33C-45D3-88A6-1E0F4340C3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52579" y="1967597"/>
            <a:ext cx="1721566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Баллов </a:t>
            </a:r>
            <a:br>
              <a:rPr lang="ru-RU" dirty="0"/>
            </a:br>
            <a:r>
              <a:rPr lang="ru-RU" dirty="0"/>
              <a:t>за задание</a:t>
            </a:r>
          </a:p>
        </p:txBody>
      </p:sp>
      <p:sp>
        <p:nvSpPr>
          <p:cNvPr id="13" name="Текст 23">
            <a:extLst>
              <a:ext uri="{FF2B5EF4-FFF2-40B4-BE49-F238E27FC236}">
                <a16:creationId xmlns:a16="http://schemas.microsoft.com/office/drawing/2014/main" id="{385197B8-6CEB-4E87-B106-D0533389C98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86072" y="2944594"/>
            <a:ext cx="4439940" cy="5428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Полезная литература в помощь</a:t>
            </a:r>
          </a:p>
        </p:txBody>
      </p:sp>
      <p:sp>
        <p:nvSpPr>
          <p:cNvPr id="16" name="Текст 23">
            <a:extLst>
              <a:ext uri="{FF2B5EF4-FFF2-40B4-BE49-F238E27FC236}">
                <a16:creationId xmlns:a16="http://schemas.microsoft.com/office/drawing/2014/main" id="{2800D370-A678-4FC0-9DE7-B954873676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59449" y="1967597"/>
            <a:ext cx="2466563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Срок сдачи</a:t>
            </a:r>
          </a:p>
        </p:txBody>
      </p:sp>
      <p:sp>
        <p:nvSpPr>
          <p:cNvPr id="18" name="Текст 23">
            <a:extLst>
              <a:ext uri="{FF2B5EF4-FFF2-40B4-BE49-F238E27FC236}">
                <a16:creationId xmlns:a16="http://schemas.microsoft.com/office/drawing/2014/main" id="{0FF922A6-D9A8-4194-BC3C-1402B94888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52578" y="3704253"/>
            <a:ext cx="4602519" cy="190015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Font typeface="Wingdings" panose="05000000000000000000" pitchFamily="2" charset="2"/>
              <a:buChar char="§"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Список литературы</a:t>
            </a:r>
          </a:p>
        </p:txBody>
      </p:sp>
      <p:sp>
        <p:nvSpPr>
          <p:cNvPr id="2" name="Прямоугольник: усеченные верхние углы 1">
            <a:extLst>
              <a:ext uri="{FF2B5EF4-FFF2-40B4-BE49-F238E27FC236}">
                <a16:creationId xmlns:a16="http://schemas.microsoft.com/office/drawing/2014/main" id="{43AF9668-17AB-4A44-A5E8-B8C6E2F2717B}"/>
              </a:ext>
            </a:extLst>
          </p:cNvPr>
          <p:cNvSpPr/>
          <p:nvPr userDrawn="1"/>
        </p:nvSpPr>
        <p:spPr>
          <a:xfrm>
            <a:off x="982568" y="4884407"/>
            <a:ext cx="4150539" cy="468000"/>
          </a:xfrm>
          <a:prstGeom prst="snip2SameRect">
            <a:avLst>
              <a:gd name="adj1" fmla="val 18846"/>
              <a:gd name="adj2" fmla="val 19946"/>
            </a:avLst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9" name="Текст 23">
            <a:extLst>
              <a:ext uri="{FF2B5EF4-FFF2-40B4-BE49-F238E27FC236}">
                <a16:creationId xmlns:a16="http://schemas.microsoft.com/office/drawing/2014/main" id="{B2A9191D-56DB-4D07-B441-D9C64DD76B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2569" y="4902407"/>
            <a:ext cx="4150540" cy="432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Номер домашнего задания</a:t>
            </a:r>
          </a:p>
        </p:txBody>
      </p:sp>
      <p:sp>
        <p:nvSpPr>
          <p:cNvPr id="19" name="Номер слайда 4">
            <a:extLst>
              <a:ext uri="{FF2B5EF4-FFF2-40B4-BE49-F238E27FC236}">
                <a16:creationId xmlns:a16="http://schemas.microsoft.com/office/drawing/2014/main" id="{4F83286C-8A82-4E4C-9840-2248E37B3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  <p:sp>
        <p:nvSpPr>
          <p:cNvPr id="22" name="Текст 23">
            <a:extLst>
              <a:ext uri="{FF2B5EF4-FFF2-40B4-BE49-F238E27FC236}">
                <a16:creationId xmlns:a16="http://schemas.microsoft.com/office/drawing/2014/main" id="{D14A73B8-FC08-F349-9BAC-7D8A4FDA9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52578" y="1229698"/>
            <a:ext cx="1721566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kumimoji="0" lang="ru-RU" sz="4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</a:lstStyle>
          <a:p>
            <a:pPr lvl="0"/>
            <a:r>
              <a:rPr lang="en-US" dirty="0"/>
              <a:t>65</a:t>
            </a:r>
            <a:endParaRPr lang="ru-RU" dirty="0"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21B5CB26-F0DA-CE4F-BBAF-5923E861BBC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59449" y="1216567"/>
            <a:ext cx="2615636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kumimoji="0" lang="ru-RU" sz="4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</a:lstStyle>
          <a:p>
            <a:pPr lvl="0"/>
            <a:r>
              <a:rPr lang="en-US" dirty="0"/>
              <a:t>09.11.20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1900542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093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29" y="1568834"/>
            <a:ext cx="5589271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AF044D-FB93-9043-99CF-21CFD919B6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26" y="2220533"/>
            <a:ext cx="2618175" cy="5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9162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776" userDrawn="1">
          <p15:clr>
            <a:srgbClr val="FBAE40"/>
          </p15:clr>
        </p15:guide>
        <p15:guide id="2" pos="103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6693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6693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sp>
        <p:nvSpPr>
          <p:cNvPr id="2" name="Полилиния: фигура 1">
            <a:extLst>
              <a:ext uri="{FF2B5EF4-FFF2-40B4-BE49-F238E27FC236}">
                <a16:creationId xmlns:a16="http://schemas.microsoft.com/office/drawing/2014/main" id="{70576457-43CB-488B-99B1-6B3CD683B0DE}"/>
              </a:ext>
            </a:extLst>
          </p:cNvPr>
          <p:cNvSpPr/>
          <p:nvPr userDrawn="1"/>
        </p:nvSpPr>
        <p:spPr>
          <a:xfrm>
            <a:off x="7452501" y="938437"/>
            <a:ext cx="5279923" cy="6165180"/>
          </a:xfrm>
          <a:custGeom>
            <a:avLst/>
            <a:gdLst>
              <a:gd name="connsiteX0" fmla="*/ 1327355 w 4925961"/>
              <a:gd name="connsiteY0" fmla="*/ 5722374 h 5751871"/>
              <a:gd name="connsiteX1" fmla="*/ 855406 w 4925961"/>
              <a:gd name="connsiteY1" fmla="*/ 4277032 h 5751871"/>
              <a:gd name="connsiteX2" fmla="*/ 0 w 4925961"/>
              <a:gd name="connsiteY2" fmla="*/ 4218039 h 5751871"/>
              <a:gd name="connsiteX3" fmla="*/ 530942 w 4925961"/>
              <a:gd name="connsiteY3" fmla="*/ 2094271 h 5751871"/>
              <a:gd name="connsiteX4" fmla="*/ 1032387 w 4925961"/>
              <a:gd name="connsiteY4" fmla="*/ 1681316 h 5751871"/>
              <a:gd name="connsiteX5" fmla="*/ 1504335 w 4925961"/>
              <a:gd name="connsiteY5" fmla="*/ 265471 h 5751871"/>
              <a:gd name="connsiteX6" fmla="*/ 2448232 w 4925961"/>
              <a:gd name="connsiteY6" fmla="*/ 0 h 5751871"/>
              <a:gd name="connsiteX7" fmla="*/ 2949677 w 4925961"/>
              <a:gd name="connsiteY7" fmla="*/ 560439 h 5751871"/>
              <a:gd name="connsiteX8" fmla="*/ 2890684 w 4925961"/>
              <a:gd name="connsiteY8" fmla="*/ 1740310 h 5751871"/>
              <a:gd name="connsiteX9" fmla="*/ 4925961 w 4925961"/>
              <a:gd name="connsiteY9" fmla="*/ 1710813 h 5751871"/>
              <a:gd name="connsiteX10" fmla="*/ 4483509 w 4925961"/>
              <a:gd name="connsiteY10" fmla="*/ 3598606 h 5751871"/>
              <a:gd name="connsiteX11" fmla="*/ 3628103 w 4925961"/>
              <a:gd name="connsiteY11" fmla="*/ 4070555 h 5751871"/>
              <a:gd name="connsiteX12" fmla="*/ 4041058 w 4925961"/>
              <a:gd name="connsiteY12" fmla="*/ 5751871 h 5751871"/>
              <a:gd name="connsiteX13" fmla="*/ 1327355 w 4925961"/>
              <a:gd name="connsiteY13" fmla="*/ 5722374 h 5751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25961" h="5751871">
                <a:moveTo>
                  <a:pt x="1327355" y="5722374"/>
                </a:moveTo>
                <a:lnTo>
                  <a:pt x="855406" y="4277032"/>
                </a:lnTo>
                <a:lnTo>
                  <a:pt x="0" y="4218039"/>
                </a:lnTo>
                <a:lnTo>
                  <a:pt x="530942" y="2094271"/>
                </a:lnTo>
                <a:lnTo>
                  <a:pt x="1032387" y="1681316"/>
                </a:lnTo>
                <a:lnTo>
                  <a:pt x="1504335" y="265471"/>
                </a:lnTo>
                <a:lnTo>
                  <a:pt x="2448232" y="0"/>
                </a:lnTo>
                <a:lnTo>
                  <a:pt x="2949677" y="560439"/>
                </a:lnTo>
                <a:lnTo>
                  <a:pt x="2890684" y="1740310"/>
                </a:lnTo>
                <a:lnTo>
                  <a:pt x="4925961" y="1710813"/>
                </a:lnTo>
                <a:lnTo>
                  <a:pt x="4483509" y="3598606"/>
                </a:lnTo>
                <a:lnTo>
                  <a:pt x="3628103" y="4070555"/>
                </a:lnTo>
                <a:lnTo>
                  <a:pt x="4041058" y="5751871"/>
                </a:lnTo>
                <a:lnTo>
                  <a:pt x="1327355" y="5722374"/>
                </a:lnTo>
                <a:close/>
              </a:path>
            </a:pathLst>
          </a:custGeom>
          <a:solidFill>
            <a:srgbClr val="FB293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CBFE67-2AA6-4FD5-81C1-6A94074D4D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5" r="22898" b="44234"/>
          <a:stretch/>
        </p:blipFill>
        <p:spPr>
          <a:xfrm>
            <a:off x="7698701" y="351845"/>
            <a:ext cx="4572390" cy="6506155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32A881F1-40D5-C442-850C-569D5AB65A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11693"/>
            <a:ext cx="2618175" cy="5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454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4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006" y="1980562"/>
            <a:ext cx="4951114" cy="607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30414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752" userDrawn="1">
          <p15:clr>
            <a:srgbClr val="FBAE40"/>
          </p15:clr>
        </p15:guide>
        <p15:guide id="2" pos="10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29" y="1568834"/>
            <a:ext cx="5589271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5BEDAD-3EA6-884D-A952-1A1F8F646F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26" y="2532889"/>
            <a:ext cx="2255993" cy="28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221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776" userDrawn="1">
          <p15:clr>
            <a:srgbClr val="FBAE40"/>
          </p15:clr>
        </p15:guide>
        <p15:guide id="2" orient="horz" pos="1560" userDrawn="1">
          <p15:clr>
            <a:srgbClr val="FBAE40"/>
          </p15:clr>
        </p15:guide>
        <p15:guide id="3" pos="2664" userDrawn="1">
          <p15:clr>
            <a:srgbClr val="FBAE40"/>
          </p15:clr>
        </p15:guide>
        <p15:guide id="4" pos="100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69372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9372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4" name="Рисунок 720" descr="Рисунок 720">
            <a:extLst>
              <a:ext uri="{FF2B5EF4-FFF2-40B4-BE49-F238E27FC236}">
                <a16:creationId xmlns:a16="http://schemas.microsoft.com/office/drawing/2014/main" id="{8971B80F-311A-47DB-A1B4-D0FC75E6CC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11270047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23ECD2-03E1-264E-9B11-F906BA301F8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58910">
            <a:off x="278202" y="2345788"/>
            <a:ext cx="5049832" cy="418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9718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69372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9372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4" name="Рисунок 720" descr="Рисунок 720">
            <a:extLst>
              <a:ext uri="{FF2B5EF4-FFF2-40B4-BE49-F238E27FC236}">
                <a16:creationId xmlns:a16="http://schemas.microsoft.com/office/drawing/2014/main" id="{8971B80F-311A-47DB-A1B4-D0FC75E6CC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11270047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17AD5D0-5862-3346-9686-617F101DB49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00" y="539496"/>
            <a:ext cx="3134451" cy="149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0902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6693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6693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sp>
        <p:nvSpPr>
          <p:cNvPr id="2" name="Полилиния: фигура 1">
            <a:extLst>
              <a:ext uri="{FF2B5EF4-FFF2-40B4-BE49-F238E27FC236}">
                <a16:creationId xmlns:a16="http://schemas.microsoft.com/office/drawing/2014/main" id="{70576457-43CB-488B-99B1-6B3CD683B0DE}"/>
              </a:ext>
            </a:extLst>
          </p:cNvPr>
          <p:cNvSpPr/>
          <p:nvPr userDrawn="1"/>
        </p:nvSpPr>
        <p:spPr>
          <a:xfrm>
            <a:off x="7452501" y="938437"/>
            <a:ext cx="5279923" cy="6165180"/>
          </a:xfrm>
          <a:custGeom>
            <a:avLst/>
            <a:gdLst>
              <a:gd name="connsiteX0" fmla="*/ 1327355 w 4925961"/>
              <a:gd name="connsiteY0" fmla="*/ 5722374 h 5751871"/>
              <a:gd name="connsiteX1" fmla="*/ 855406 w 4925961"/>
              <a:gd name="connsiteY1" fmla="*/ 4277032 h 5751871"/>
              <a:gd name="connsiteX2" fmla="*/ 0 w 4925961"/>
              <a:gd name="connsiteY2" fmla="*/ 4218039 h 5751871"/>
              <a:gd name="connsiteX3" fmla="*/ 530942 w 4925961"/>
              <a:gd name="connsiteY3" fmla="*/ 2094271 h 5751871"/>
              <a:gd name="connsiteX4" fmla="*/ 1032387 w 4925961"/>
              <a:gd name="connsiteY4" fmla="*/ 1681316 h 5751871"/>
              <a:gd name="connsiteX5" fmla="*/ 1504335 w 4925961"/>
              <a:gd name="connsiteY5" fmla="*/ 265471 h 5751871"/>
              <a:gd name="connsiteX6" fmla="*/ 2448232 w 4925961"/>
              <a:gd name="connsiteY6" fmla="*/ 0 h 5751871"/>
              <a:gd name="connsiteX7" fmla="*/ 2949677 w 4925961"/>
              <a:gd name="connsiteY7" fmla="*/ 560439 h 5751871"/>
              <a:gd name="connsiteX8" fmla="*/ 2890684 w 4925961"/>
              <a:gd name="connsiteY8" fmla="*/ 1740310 h 5751871"/>
              <a:gd name="connsiteX9" fmla="*/ 4925961 w 4925961"/>
              <a:gd name="connsiteY9" fmla="*/ 1710813 h 5751871"/>
              <a:gd name="connsiteX10" fmla="*/ 4483509 w 4925961"/>
              <a:gd name="connsiteY10" fmla="*/ 3598606 h 5751871"/>
              <a:gd name="connsiteX11" fmla="*/ 3628103 w 4925961"/>
              <a:gd name="connsiteY11" fmla="*/ 4070555 h 5751871"/>
              <a:gd name="connsiteX12" fmla="*/ 4041058 w 4925961"/>
              <a:gd name="connsiteY12" fmla="*/ 5751871 h 5751871"/>
              <a:gd name="connsiteX13" fmla="*/ 1327355 w 4925961"/>
              <a:gd name="connsiteY13" fmla="*/ 5722374 h 5751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25961" h="5751871">
                <a:moveTo>
                  <a:pt x="1327355" y="5722374"/>
                </a:moveTo>
                <a:lnTo>
                  <a:pt x="855406" y="4277032"/>
                </a:lnTo>
                <a:lnTo>
                  <a:pt x="0" y="4218039"/>
                </a:lnTo>
                <a:lnTo>
                  <a:pt x="530942" y="2094271"/>
                </a:lnTo>
                <a:lnTo>
                  <a:pt x="1032387" y="1681316"/>
                </a:lnTo>
                <a:lnTo>
                  <a:pt x="1504335" y="265471"/>
                </a:lnTo>
                <a:lnTo>
                  <a:pt x="2448232" y="0"/>
                </a:lnTo>
                <a:lnTo>
                  <a:pt x="2949677" y="560439"/>
                </a:lnTo>
                <a:lnTo>
                  <a:pt x="2890684" y="1740310"/>
                </a:lnTo>
                <a:lnTo>
                  <a:pt x="4925961" y="1710813"/>
                </a:lnTo>
                <a:lnTo>
                  <a:pt x="4483509" y="3598606"/>
                </a:lnTo>
                <a:lnTo>
                  <a:pt x="3628103" y="4070555"/>
                </a:lnTo>
                <a:lnTo>
                  <a:pt x="4041058" y="5751871"/>
                </a:lnTo>
                <a:lnTo>
                  <a:pt x="1327355" y="5722374"/>
                </a:lnTo>
                <a:close/>
              </a:path>
            </a:pathLst>
          </a:custGeom>
          <a:solidFill>
            <a:srgbClr val="FB293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CBFE67-2AA6-4FD5-81C1-6A94074D4D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5" r="22898" b="44234"/>
          <a:stretch/>
        </p:blipFill>
        <p:spPr>
          <a:xfrm>
            <a:off x="7698701" y="351845"/>
            <a:ext cx="4572390" cy="6506155"/>
          </a:xfrm>
          <a:prstGeom prst="rect">
            <a:avLst/>
          </a:prstGeom>
        </p:spPr>
      </p:pic>
      <p:pic>
        <p:nvPicPr>
          <p:cNvPr id="23" name="Рисунок 24">
            <a:extLst>
              <a:ext uri="{FF2B5EF4-FFF2-40B4-BE49-F238E27FC236}">
                <a16:creationId xmlns:a16="http://schemas.microsoft.com/office/drawing/2014/main" id="{E48E1D6D-7673-FF46-B1F7-456011041A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11693"/>
            <a:ext cx="2618175" cy="5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364703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B0B67E7-2B3B-4D6F-BDBD-AF135E7447C1}"/>
              </a:ext>
            </a:extLst>
          </p:cNvPr>
          <p:cNvSpPr/>
          <p:nvPr userDrawn="1"/>
        </p:nvSpPr>
        <p:spPr>
          <a:xfrm>
            <a:off x="0" y="-108488"/>
            <a:ext cx="3626603" cy="6966488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40" name="Рисунок 720" descr="Рисунок 720">
            <a:extLst>
              <a:ext uri="{FF2B5EF4-FFF2-40B4-BE49-F238E27FC236}">
                <a16:creationId xmlns:a16="http://schemas.microsoft.com/office/drawing/2014/main" id="{A2E690C8-3236-4C2E-89B2-156E4900A8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7" t="15578" r="34192" b="73299"/>
          <a:stretch/>
        </p:blipFill>
        <p:spPr>
          <a:xfrm rot="5400000">
            <a:off x="0" y="0"/>
            <a:ext cx="677333" cy="677333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7CFF82D-730E-4C89-96D0-831E474680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3"/>
          <a:stretch/>
        </p:blipFill>
        <p:spPr>
          <a:xfrm>
            <a:off x="650271" y="1499219"/>
            <a:ext cx="5928851" cy="2833262"/>
          </a:xfrm>
          <a:prstGeom prst="rect">
            <a:avLst/>
          </a:prstGeom>
        </p:spPr>
      </p:pic>
      <p:pic>
        <p:nvPicPr>
          <p:cNvPr id="2" name="Picture 5">
            <a:extLst>
              <a:ext uri="{FF2B5EF4-FFF2-40B4-BE49-F238E27FC236}">
                <a16:creationId xmlns:a16="http://schemas.microsoft.com/office/drawing/2014/main" id="{883A3631-D293-40C4-8BF3-EF27974DFF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8" y="1126409"/>
            <a:ext cx="6837007" cy="5939411"/>
          </a:xfrm>
          <a:prstGeom prst="rect">
            <a:avLst/>
          </a:prstGeom>
        </p:spPr>
      </p:pic>
      <p:sp>
        <p:nvSpPr>
          <p:cNvPr id="46" name="Прямая соединительная линия 18">
            <a:extLst>
              <a:ext uri="{FF2B5EF4-FFF2-40B4-BE49-F238E27FC236}">
                <a16:creationId xmlns:a16="http://schemas.microsoft.com/office/drawing/2014/main" id="{D69EB257-D67E-4971-9627-C58CA3E65C8C}"/>
              </a:ext>
            </a:extLst>
          </p:cNvPr>
          <p:cNvSpPr/>
          <p:nvPr userDrawn="1"/>
        </p:nvSpPr>
        <p:spPr>
          <a:xfrm>
            <a:off x="7487278" y="1532524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47" name="Объект 11">
            <a:extLst>
              <a:ext uri="{FF2B5EF4-FFF2-40B4-BE49-F238E27FC236}">
                <a16:creationId xmlns:a16="http://schemas.microsoft.com/office/drawing/2014/main" id="{81E247E0-D494-45A3-8939-9A38C290DBB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487278" y="3766046"/>
            <a:ext cx="3458465" cy="26808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aseline="0">
                <a:solidFill>
                  <a:schemeClr val="tx1"/>
                </a:solidFill>
                <a:latin typeface="Proxima Nova Regular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lang="ru-RU" dirty="0"/>
              <a:t>Текст</a:t>
            </a:r>
          </a:p>
        </p:txBody>
      </p:sp>
      <p:sp>
        <p:nvSpPr>
          <p:cNvPr id="48" name="Текст 23">
            <a:extLst>
              <a:ext uri="{FF2B5EF4-FFF2-40B4-BE49-F238E27FC236}">
                <a16:creationId xmlns:a16="http://schemas.microsoft.com/office/drawing/2014/main" id="{D79F8064-C992-4171-A9BC-C56E9F76F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87278" y="1996403"/>
            <a:ext cx="3458465" cy="14413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Напоминание отметиться</a:t>
            </a:r>
            <a:br>
              <a:rPr lang="ru-RU" dirty="0"/>
            </a:br>
            <a:r>
              <a:rPr lang="ru-RU" dirty="0"/>
              <a:t>на портале</a:t>
            </a:r>
          </a:p>
        </p:txBody>
      </p:sp>
      <p:sp>
        <p:nvSpPr>
          <p:cNvPr id="11" name="Номер слайда 4">
            <a:extLst>
              <a:ext uri="{FF2B5EF4-FFF2-40B4-BE49-F238E27FC236}">
                <a16:creationId xmlns:a16="http://schemas.microsoft.com/office/drawing/2014/main" id="{D2F933C9-52E2-445A-855A-B84520E67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228771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5393D4-1CD0-4104-AF77-8F24AB622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720" r:id="rId2"/>
    <p:sldLayoutId id="2147483714" r:id="rId3"/>
    <p:sldLayoutId id="2147483718" r:id="rId4"/>
    <p:sldLayoutId id="2147483717" r:id="rId5"/>
    <p:sldLayoutId id="2147483716" r:id="rId6"/>
    <p:sldLayoutId id="2147483721" r:id="rId7"/>
    <p:sldLayoutId id="2147483719" r:id="rId8"/>
    <p:sldLayoutId id="2147483701" r:id="rId9"/>
    <p:sldLayoutId id="2147483652" r:id="rId10"/>
    <p:sldLayoutId id="2147483707" r:id="rId11"/>
    <p:sldLayoutId id="2147483703" r:id="rId12"/>
    <p:sldLayoutId id="2147483708" r:id="rId13"/>
    <p:sldLayoutId id="2147483709" r:id="rId14"/>
    <p:sldLayoutId id="2147483722" r:id="rId15"/>
    <p:sldLayoutId id="2147483710" r:id="rId16"/>
    <p:sldLayoutId id="2147483712" r:id="rId17"/>
    <p:sldLayoutId id="2147483713" r:id="rId18"/>
    <p:sldLayoutId id="2147483706" r:id="rId19"/>
  </p:sldLayoutIdLst>
  <p:transition spd="med"/>
  <p:hf hdr="0" ftr="0" dt="0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C8AFF57-8A62-7744-9CC5-3CF856B51D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Куликов Никита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289000-B85B-6646-B7EC-2131DE9350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Хранение данных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30302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FFFC2-F526-CD4E-9A34-2D686BA23B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Retrofit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37441678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F85072-9598-5C41-BFE7-04D12F3A3E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Как пользоваться?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19E562-0C05-8A4D-A385-E35975A35B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11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059198-1D36-9346-8536-09E3876FDBAF}"/>
              </a:ext>
            </a:extLst>
          </p:cNvPr>
          <p:cNvSpPr/>
          <p:nvPr/>
        </p:nvSpPr>
        <p:spPr>
          <a:xfrm>
            <a:off x="982568" y="1612532"/>
            <a:ext cx="71454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33B3"/>
                </a:solidFill>
              </a:rPr>
              <a:t>public interface </a:t>
            </a:r>
            <a:r>
              <a:rPr lang="en-GB" dirty="0" err="1">
                <a:solidFill>
                  <a:srgbClr val="000000"/>
                </a:solidFill>
              </a:rPr>
              <a:t>GitHubService</a:t>
            </a:r>
            <a:r>
              <a:rPr lang="en-GB" dirty="0">
                <a:solidFill>
                  <a:srgbClr val="000000"/>
                </a:solidFill>
              </a:rPr>
              <a:t> </a:t>
            </a:r>
            <a:r>
              <a:rPr lang="en-GB" dirty="0"/>
              <a:t>{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>
                <a:solidFill>
                  <a:srgbClr val="9E880D"/>
                </a:solidFill>
              </a:rPr>
              <a:t>@GET</a:t>
            </a:r>
            <a:r>
              <a:rPr lang="en-GB" dirty="0"/>
              <a:t>(</a:t>
            </a:r>
            <a:r>
              <a:rPr lang="en-GB" dirty="0">
                <a:solidFill>
                  <a:srgbClr val="067D17"/>
                </a:solidFill>
              </a:rPr>
              <a:t>"users/{user}/repos"</a:t>
            </a:r>
            <a:r>
              <a:rPr lang="en-GB" dirty="0"/>
              <a:t>)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>
                <a:solidFill>
                  <a:srgbClr val="000000"/>
                </a:solidFill>
              </a:rPr>
              <a:t>Call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List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String</a:t>
            </a:r>
            <a:r>
              <a:rPr lang="en-GB" dirty="0"/>
              <a:t>&gt;&gt; </a:t>
            </a:r>
            <a:r>
              <a:rPr lang="en-GB" dirty="0" err="1">
                <a:solidFill>
                  <a:srgbClr val="00627A"/>
                </a:solidFill>
              </a:rPr>
              <a:t>listRepos</a:t>
            </a:r>
            <a:r>
              <a:rPr lang="en-GB" dirty="0"/>
              <a:t>(</a:t>
            </a:r>
            <a:r>
              <a:rPr lang="en-GB" dirty="0">
                <a:solidFill>
                  <a:srgbClr val="9E880D"/>
                </a:solidFill>
              </a:rPr>
              <a:t>@Path</a:t>
            </a:r>
            <a:r>
              <a:rPr lang="en-GB" dirty="0"/>
              <a:t>(</a:t>
            </a:r>
            <a:r>
              <a:rPr lang="en-GB" dirty="0">
                <a:solidFill>
                  <a:srgbClr val="067D17"/>
                </a:solidFill>
              </a:rPr>
              <a:t>"user"</a:t>
            </a:r>
            <a:r>
              <a:rPr lang="en-GB" dirty="0"/>
              <a:t>) </a:t>
            </a:r>
            <a:r>
              <a:rPr lang="en-GB" dirty="0">
                <a:solidFill>
                  <a:srgbClr val="000000"/>
                </a:solidFill>
              </a:rPr>
              <a:t>String </a:t>
            </a:r>
            <a:r>
              <a:rPr lang="en-GB" dirty="0"/>
              <a:t>user);</a:t>
            </a:r>
            <a:br>
              <a:rPr lang="en-GB" dirty="0"/>
            </a:br>
            <a:r>
              <a:rPr lang="en-GB" dirty="0"/>
              <a:t>}</a:t>
            </a:r>
            <a:endParaRPr lang="en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70B292-C52B-9E49-8A6B-776483413F84}"/>
              </a:ext>
            </a:extLst>
          </p:cNvPr>
          <p:cNvSpPr/>
          <p:nvPr/>
        </p:nvSpPr>
        <p:spPr>
          <a:xfrm>
            <a:off x="982568" y="3041602"/>
            <a:ext cx="73232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33B3"/>
                </a:solidFill>
              </a:rPr>
              <a:t>public void </a:t>
            </a:r>
            <a:r>
              <a:rPr lang="en-GB" dirty="0">
                <a:solidFill>
                  <a:srgbClr val="00627A"/>
                </a:solidFill>
              </a:rPr>
              <a:t>load</a:t>
            </a:r>
            <a:r>
              <a:rPr lang="en-GB" dirty="0"/>
              <a:t>() </a:t>
            </a:r>
            <a:r>
              <a:rPr lang="en-GB" dirty="0">
                <a:solidFill>
                  <a:srgbClr val="0033B3"/>
                </a:solidFill>
              </a:rPr>
              <a:t>throws </a:t>
            </a:r>
            <a:r>
              <a:rPr lang="en-GB" dirty="0" err="1">
                <a:solidFill>
                  <a:srgbClr val="000000"/>
                </a:solidFill>
              </a:rPr>
              <a:t>IOException</a:t>
            </a:r>
            <a:r>
              <a:rPr lang="en-GB" dirty="0">
                <a:solidFill>
                  <a:srgbClr val="000000"/>
                </a:solidFill>
              </a:rPr>
              <a:t> </a:t>
            </a:r>
            <a:r>
              <a:rPr lang="en-GB" dirty="0"/>
              <a:t>{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>
                <a:solidFill>
                  <a:srgbClr val="000000"/>
                </a:solidFill>
              </a:rPr>
              <a:t>Retrofit retrofit </a:t>
            </a:r>
            <a:r>
              <a:rPr lang="en-GB" dirty="0"/>
              <a:t>= </a:t>
            </a:r>
            <a:r>
              <a:rPr lang="en-GB" dirty="0">
                <a:solidFill>
                  <a:srgbClr val="0033B3"/>
                </a:solidFill>
              </a:rPr>
              <a:t>new </a:t>
            </a:r>
            <a:r>
              <a:rPr lang="en-GB" dirty="0" err="1">
                <a:solidFill>
                  <a:srgbClr val="000000"/>
                </a:solidFill>
              </a:rPr>
              <a:t>Retrofit</a:t>
            </a:r>
            <a:r>
              <a:rPr lang="en-GB" dirty="0" err="1"/>
              <a:t>.Builder</a:t>
            </a:r>
            <a:r>
              <a:rPr lang="en-GB" dirty="0"/>
              <a:t>()</a:t>
            </a:r>
            <a:br>
              <a:rPr lang="en-GB" dirty="0"/>
            </a:br>
            <a:r>
              <a:rPr lang="en-GB" dirty="0"/>
              <a:t>            .</a:t>
            </a:r>
            <a:r>
              <a:rPr lang="en-GB" dirty="0" err="1"/>
              <a:t>baseUrl</a:t>
            </a:r>
            <a:r>
              <a:rPr lang="en-GB" dirty="0"/>
              <a:t>(</a:t>
            </a:r>
            <a:r>
              <a:rPr lang="en-GB" dirty="0">
                <a:solidFill>
                  <a:srgbClr val="067D17"/>
                </a:solidFill>
              </a:rPr>
              <a:t>"https://</a:t>
            </a:r>
            <a:r>
              <a:rPr lang="en-GB" dirty="0" err="1">
                <a:solidFill>
                  <a:srgbClr val="067D17"/>
                </a:solidFill>
              </a:rPr>
              <a:t>api.github.com</a:t>
            </a:r>
            <a:r>
              <a:rPr lang="en-GB" dirty="0">
                <a:solidFill>
                  <a:srgbClr val="067D17"/>
                </a:solidFill>
              </a:rPr>
              <a:t>/"</a:t>
            </a:r>
            <a:r>
              <a:rPr lang="en-GB" dirty="0"/>
              <a:t>)</a:t>
            </a:r>
            <a:br>
              <a:rPr lang="en-GB" dirty="0"/>
            </a:br>
            <a:r>
              <a:rPr lang="en-GB" dirty="0"/>
              <a:t>            .build();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</a:t>
            </a:r>
            <a:r>
              <a:rPr lang="en-GB" dirty="0" err="1">
                <a:solidFill>
                  <a:srgbClr val="000000"/>
                </a:solidFill>
              </a:rPr>
              <a:t>GitHubService</a:t>
            </a:r>
            <a:r>
              <a:rPr lang="en-GB" dirty="0">
                <a:solidFill>
                  <a:srgbClr val="000000"/>
                </a:solidFill>
              </a:rPr>
              <a:t> service </a:t>
            </a:r>
            <a:r>
              <a:rPr lang="en-GB" dirty="0"/>
              <a:t>= </a:t>
            </a:r>
            <a:r>
              <a:rPr lang="en-GB" dirty="0" err="1">
                <a:solidFill>
                  <a:srgbClr val="000000"/>
                </a:solidFill>
              </a:rPr>
              <a:t>retrofit</a:t>
            </a:r>
            <a:r>
              <a:rPr lang="en-GB" dirty="0" err="1"/>
              <a:t>.create</a:t>
            </a:r>
            <a:r>
              <a:rPr lang="en-GB" dirty="0"/>
              <a:t>(</a:t>
            </a:r>
            <a:r>
              <a:rPr lang="en-GB" dirty="0" err="1">
                <a:solidFill>
                  <a:srgbClr val="000000"/>
                </a:solidFill>
              </a:rPr>
              <a:t>GitHubService</a:t>
            </a:r>
            <a:r>
              <a:rPr lang="en-GB" dirty="0" err="1"/>
              <a:t>.</a:t>
            </a:r>
            <a:r>
              <a:rPr lang="en-GB" dirty="0" err="1">
                <a:solidFill>
                  <a:srgbClr val="0033B3"/>
                </a:solidFill>
              </a:rPr>
              <a:t>class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>
                <a:solidFill>
                  <a:srgbClr val="000000"/>
                </a:solidFill>
              </a:rPr>
              <a:t>service</a:t>
            </a:r>
            <a:r>
              <a:rPr lang="en-GB" dirty="0" err="1"/>
              <a:t>.listRepos</a:t>
            </a:r>
            <a:r>
              <a:rPr lang="en-GB" dirty="0"/>
              <a:t>(</a:t>
            </a:r>
            <a:r>
              <a:rPr lang="en-GB" dirty="0">
                <a:solidFill>
                  <a:srgbClr val="067D17"/>
                </a:solidFill>
              </a:rPr>
              <a:t>"</a:t>
            </a:r>
            <a:r>
              <a:rPr lang="en-GB" dirty="0" err="1">
                <a:solidFill>
                  <a:srgbClr val="067D17"/>
                </a:solidFill>
              </a:rPr>
              <a:t>lionzxy</a:t>
            </a:r>
            <a:r>
              <a:rPr lang="en-GB" dirty="0">
                <a:solidFill>
                  <a:srgbClr val="067D17"/>
                </a:solidFill>
              </a:rPr>
              <a:t>"</a:t>
            </a:r>
            <a:r>
              <a:rPr lang="en-GB" dirty="0"/>
              <a:t>).execute();</a:t>
            </a:r>
            <a:br>
              <a:rPr lang="en-GB" dirty="0"/>
            </a:br>
            <a:r>
              <a:rPr lang="en-GB" dirty="0"/>
              <a:t>}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04425881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AE3827-239B-8F4F-9A80-FCCACE79B9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Почитаем </a:t>
            </a:r>
            <a:r>
              <a:rPr lang="en-RU" dirty="0"/>
              <a:t>javadoc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393169-FF72-6141-A91C-C4B20FCD0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12</a:t>
            </a:fld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EF41E5-45BA-0E48-AA51-64B0FE1589CF}"/>
              </a:ext>
            </a:extLst>
          </p:cNvPr>
          <p:cNvSpPr/>
          <p:nvPr/>
        </p:nvSpPr>
        <p:spPr>
          <a:xfrm>
            <a:off x="884984" y="2176840"/>
            <a:ext cx="1042203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>
                <a:solidFill>
                  <a:srgbClr val="8C8C8C"/>
                </a:solidFill>
              </a:rPr>
              <a:t>/**</a:t>
            </a:r>
            <a:br>
              <a:rPr lang="en-GB" i="1" dirty="0">
                <a:solidFill>
                  <a:srgbClr val="8C8C8C"/>
                </a:solidFill>
              </a:rPr>
            </a:br>
            <a:r>
              <a:rPr lang="en-GB" i="1" dirty="0">
                <a:solidFill>
                  <a:srgbClr val="8C8C8C"/>
                </a:solidFill>
              </a:rPr>
              <a:t> * Synchronously send the request and return its response.</a:t>
            </a:r>
            <a:br>
              <a:rPr lang="en-GB" i="1" dirty="0">
                <a:solidFill>
                  <a:srgbClr val="8C8C8C"/>
                </a:solidFill>
              </a:rPr>
            </a:br>
            <a:r>
              <a:rPr lang="en-GB" i="1" dirty="0">
                <a:solidFill>
                  <a:srgbClr val="8C8C8C"/>
                </a:solidFill>
              </a:rPr>
              <a:t> *</a:t>
            </a:r>
            <a:br>
              <a:rPr lang="en-GB" i="1" dirty="0">
                <a:solidFill>
                  <a:srgbClr val="8C8C8C"/>
                </a:solidFill>
              </a:rPr>
            </a:br>
            <a:r>
              <a:rPr lang="en-GB" i="1" dirty="0">
                <a:solidFill>
                  <a:srgbClr val="8C8C8C"/>
                </a:solidFill>
              </a:rPr>
              <a:t> * @throws </a:t>
            </a:r>
            <a:r>
              <a:rPr lang="en-GB" i="1" dirty="0" err="1">
                <a:solidFill>
                  <a:srgbClr val="000000"/>
                </a:solidFill>
              </a:rPr>
              <a:t>IOException</a:t>
            </a:r>
            <a:r>
              <a:rPr lang="en-GB" i="1" dirty="0">
                <a:solidFill>
                  <a:srgbClr val="000000"/>
                </a:solidFill>
              </a:rPr>
              <a:t> </a:t>
            </a:r>
            <a:r>
              <a:rPr lang="en-GB" i="1" dirty="0">
                <a:solidFill>
                  <a:srgbClr val="8C8C8C"/>
                </a:solidFill>
              </a:rPr>
              <a:t>if a problem occurred talking to the server.</a:t>
            </a:r>
            <a:br>
              <a:rPr lang="en-GB" i="1" dirty="0">
                <a:solidFill>
                  <a:srgbClr val="8C8C8C"/>
                </a:solidFill>
              </a:rPr>
            </a:br>
            <a:r>
              <a:rPr lang="en-GB" i="1" dirty="0">
                <a:solidFill>
                  <a:srgbClr val="8C8C8C"/>
                </a:solidFill>
              </a:rPr>
              <a:t> * @throws </a:t>
            </a:r>
            <a:r>
              <a:rPr lang="en-GB" i="1" dirty="0" err="1">
                <a:solidFill>
                  <a:srgbClr val="000000"/>
                </a:solidFill>
              </a:rPr>
              <a:t>RuntimeException</a:t>
            </a:r>
            <a:r>
              <a:rPr lang="en-GB" i="1" dirty="0">
                <a:solidFill>
                  <a:srgbClr val="000000"/>
                </a:solidFill>
              </a:rPr>
              <a:t> </a:t>
            </a:r>
            <a:r>
              <a:rPr lang="en-GB" i="1" dirty="0">
                <a:solidFill>
                  <a:srgbClr val="8C8C8C"/>
                </a:solidFill>
              </a:rPr>
              <a:t>(and subclasses) if an unexpected error occurs creating the request</a:t>
            </a:r>
            <a:br>
              <a:rPr lang="en-GB" i="1" dirty="0">
                <a:solidFill>
                  <a:srgbClr val="8C8C8C"/>
                </a:solidFill>
              </a:rPr>
            </a:br>
            <a:r>
              <a:rPr lang="en-GB" i="1" dirty="0">
                <a:solidFill>
                  <a:srgbClr val="8C8C8C"/>
                </a:solidFill>
              </a:rPr>
              <a:t> * or decoding the response.</a:t>
            </a:r>
            <a:br>
              <a:rPr lang="en-GB" i="1" dirty="0">
                <a:solidFill>
                  <a:srgbClr val="8C8C8C"/>
                </a:solidFill>
              </a:rPr>
            </a:br>
            <a:r>
              <a:rPr lang="en-GB" i="1" dirty="0">
                <a:solidFill>
                  <a:srgbClr val="8C8C8C"/>
                </a:solidFill>
              </a:rPr>
              <a:t> */</a:t>
            </a:r>
            <a:br>
              <a:rPr lang="en-GB" i="1" dirty="0">
                <a:solidFill>
                  <a:srgbClr val="8C8C8C"/>
                </a:solidFill>
              </a:rPr>
            </a:br>
            <a:r>
              <a:rPr lang="en-GB" dirty="0">
                <a:solidFill>
                  <a:srgbClr val="000000"/>
                </a:solidFill>
              </a:rPr>
              <a:t>Response</a:t>
            </a:r>
            <a:r>
              <a:rPr lang="en-GB" dirty="0"/>
              <a:t>&lt;</a:t>
            </a:r>
            <a:r>
              <a:rPr lang="en-GB" dirty="0">
                <a:solidFill>
                  <a:srgbClr val="007E8A"/>
                </a:solidFill>
              </a:rPr>
              <a:t>T</a:t>
            </a:r>
            <a:r>
              <a:rPr lang="en-GB" dirty="0"/>
              <a:t>&gt; </a:t>
            </a:r>
            <a:r>
              <a:rPr lang="en-GB" dirty="0">
                <a:solidFill>
                  <a:srgbClr val="00627A"/>
                </a:solidFill>
              </a:rPr>
              <a:t>execute</a:t>
            </a:r>
            <a:r>
              <a:rPr lang="en-GB" dirty="0"/>
              <a:t>() </a:t>
            </a:r>
            <a:r>
              <a:rPr lang="en-GB" dirty="0">
                <a:solidFill>
                  <a:srgbClr val="0033B3"/>
                </a:solidFill>
              </a:rPr>
              <a:t>throws </a:t>
            </a:r>
            <a:r>
              <a:rPr lang="en-GB" dirty="0" err="1">
                <a:solidFill>
                  <a:srgbClr val="000000"/>
                </a:solidFill>
              </a:rPr>
              <a:t>IOException</a:t>
            </a:r>
            <a:r>
              <a:rPr lang="en-GB" dirty="0"/>
              <a:t>;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40476469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833651-0E80-3341-8405-4FA75A6AD0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Async call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1CF0B6-2C27-BC40-9ECB-0F6225994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13</a:t>
            </a:fld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FB3FAD-7E9B-8E4E-9615-30AAE3B7969E}"/>
              </a:ext>
            </a:extLst>
          </p:cNvPr>
          <p:cNvSpPr/>
          <p:nvPr/>
        </p:nvSpPr>
        <p:spPr>
          <a:xfrm>
            <a:off x="982568" y="2099063"/>
            <a:ext cx="10701431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000000"/>
                </a:solidFill>
              </a:rPr>
              <a:t>service</a:t>
            </a:r>
            <a:r>
              <a:rPr lang="en-GB" dirty="0" err="1"/>
              <a:t>.listRepos</a:t>
            </a:r>
            <a:r>
              <a:rPr lang="en-GB" dirty="0"/>
              <a:t>(</a:t>
            </a:r>
            <a:r>
              <a:rPr lang="en-GB" dirty="0">
                <a:solidFill>
                  <a:srgbClr val="067D17"/>
                </a:solidFill>
              </a:rPr>
              <a:t>"</a:t>
            </a:r>
            <a:r>
              <a:rPr lang="en-GB" dirty="0" err="1">
                <a:solidFill>
                  <a:srgbClr val="067D17"/>
                </a:solidFill>
              </a:rPr>
              <a:t>lionzxy</a:t>
            </a:r>
            <a:r>
              <a:rPr lang="en-GB" dirty="0">
                <a:solidFill>
                  <a:srgbClr val="067D17"/>
                </a:solidFill>
              </a:rPr>
              <a:t>"</a:t>
            </a:r>
            <a:r>
              <a:rPr lang="en-GB" dirty="0"/>
              <a:t>).enqueue(</a:t>
            </a:r>
            <a:r>
              <a:rPr lang="en-GB" dirty="0">
                <a:solidFill>
                  <a:srgbClr val="0033B3"/>
                </a:solidFill>
              </a:rPr>
              <a:t>new </a:t>
            </a:r>
            <a:r>
              <a:rPr lang="en-GB" dirty="0" err="1">
                <a:solidFill>
                  <a:srgbClr val="000000"/>
                </a:solidFill>
              </a:rPr>
              <a:t>Callback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List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String</a:t>
            </a:r>
            <a:r>
              <a:rPr lang="en-GB" dirty="0"/>
              <a:t>&gt;&gt;() {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>
                <a:solidFill>
                  <a:srgbClr val="9E880D"/>
                </a:solidFill>
              </a:rPr>
              <a:t>@Override</a:t>
            </a:r>
            <a:br>
              <a:rPr lang="en-GB" dirty="0">
                <a:solidFill>
                  <a:srgbClr val="9E880D"/>
                </a:solidFill>
              </a:rPr>
            </a:br>
            <a:r>
              <a:rPr lang="en-GB" dirty="0">
                <a:solidFill>
                  <a:srgbClr val="9E880D"/>
                </a:solidFill>
              </a:rPr>
              <a:t>    </a:t>
            </a:r>
            <a:r>
              <a:rPr lang="en-GB" dirty="0">
                <a:solidFill>
                  <a:srgbClr val="0033B3"/>
                </a:solidFill>
              </a:rPr>
              <a:t>public void </a:t>
            </a:r>
            <a:r>
              <a:rPr lang="en-GB" dirty="0" err="1">
                <a:solidFill>
                  <a:srgbClr val="00627A"/>
                </a:solidFill>
              </a:rPr>
              <a:t>onResponse</a:t>
            </a:r>
            <a:r>
              <a:rPr lang="en-GB" dirty="0"/>
              <a:t>(</a:t>
            </a:r>
            <a:r>
              <a:rPr lang="en-GB" dirty="0">
                <a:solidFill>
                  <a:srgbClr val="000000"/>
                </a:solidFill>
              </a:rPr>
              <a:t>Call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List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String</a:t>
            </a:r>
            <a:r>
              <a:rPr lang="en-GB" dirty="0"/>
              <a:t>&gt;&gt; call, </a:t>
            </a:r>
            <a:r>
              <a:rPr lang="en-GB" dirty="0">
                <a:solidFill>
                  <a:srgbClr val="000000"/>
                </a:solidFill>
              </a:rPr>
              <a:t>retrofit2.Response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List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String</a:t>
            </a:r>
            <a:r>
              <a:rPr lang="en-GB" dirty="0"/>
              <a:t>&gt;&gt; response) {</a:t>
            </a:r>
            <a:br>
              <a:rPr lang="en-GB" dirty="0"/>
            </a:br>
            <a:r>
              <a:rPr lang="en-GB" dirty="0"/>
              <a:t>        </a:t>
            </a: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</a:t>
            </a:r>
            <a:r>
              <a:rPr lang="en-GB" dirty="0">
                <a:solidFill>
                  <a:srgbClr val="9E880D"/>
                </a:solidFill>
              </a:rPr>
              <a:t>@Override</a:t>
            </a:r>
            <a:br>
              <a:rPr lang="en-GB" dirty="0">
                <a:solidFill>
                  <a:srgbClr val="9E880D"/>
                </a:solidFill>
              </a:rPr>
            </a:br>
            <a:r>
              <a:rPr lang="en-GB" dirty="0">
                <a:solidFill>
                  <a:srgbClr val="9E880D"/>
                </a:solidFill>
              </a:rPr>
              <a:t>    </a:t>
            </a:r>
            <a:r>
              <a:rPr lang="en-GB" dirty="0">
                <a:solidFill>
                  <a:srgbClr val="0033B3"/>
                </a:solidFill>
              </a:rPr>
              <a:t>public void </a:t>
            </a:r>
            <a:r>
              <a:rPr lang="en-GB" dirty="0" err="1">
                <a:solidFill>
                  <a:srgbClr val="00627A"/>
                </a:solidFill>
              </a:rPr>
              <a:t>onFailure</a:t>
            </a:r>
            <a:r>
              <a:rPr lang="en-GB" dirty="0"/>
              <a:t>(</a:t>
            </a:r>
            <a:r>
              <a:rPr lang="en-GB" dirty="0">
                <a:solidFill>
                  <a:srgbClr val="000000"/>
                </a:solidFill>
              </a:rPr>
              <a:t>Call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List</a:t>
            </a:r>
            <a:r>
              <a:rPr lang="en-GB" dirty="0"/>
              <a:t>&lt;</a:t>
            </a:r>
            <a:r>
              <a:rPr lang="en-GB" dirty="0">
                <a:solidFill>
                  <a:srgbClr val="000000"/>
                </a:solidFill>
              </a:rPr>
              <a:t>String</a:t>
            </a:r>
            <a:r>
              <a:rPr lang="en-GB" dirty="0"/>
              <a:t>&gt;&gt; call, </a:t>
            </a:r>
            <a:r>
              <a:rPr lang="en-GB" dirty="0">
                <a:solidFill>
                  <a:srgbClr val="000000"/>
                </a:solidFill>
              </a:rPr>
              <a:t>Throwable </a:t>
            </a:r>
            <a:r>
              <a:rPr lang="en-GB" dirty="0"/>
              <a:t>t) {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r>
              <a:rPr lang="en-GB" dirty="0"/>
              <a:t>});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79978815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72E69-14D4-9947-AE57-8BF1A9CD4D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RU" dirty="0"/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311892224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8F0E6E-1C1F-294E-A8D1-AEA9FA8162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15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EA6578-0FB8-8849-92AC-94BD0E8F0B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Хранилище в </a:t>
            </a:r>
            <a:r>
              <a:rPr lang="en-RU" dirty="0"/>
              <a:t>Android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13E2EC9-0086-C84E-A60B-9872AA3EC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450" y="1612532"/>
            <a:ext cx="67691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83424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5371B-8AF7-8E47-909F-B411CF04DB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Internal storage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A68851-64B7-3A47-9F0A-6571E63265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16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77714A-AA0C-AB46-B01F-34D62CCBB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00" y="-1"/>
            <a:ext cx="6540500" cy="688334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D4E502-BBE4-5A45-9249-3EF2F165D2A5}"/>
              </a:ext>
            </a:extLst>
          </p:cNvPr>
          <p:cNvSpPr/>
          <p:nvPr/>
        </p:nvSpPr>
        <p:spPr>
          <a:xfrm>
            <a:off x="609600" y="1905506"/>
            <a:ext cx="44704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getCacheDir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getDir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getDatabasePath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getFilesDir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openFileInput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openFileOutput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720D70-0987-C346-96F4-C4666E1A975F}"/>
              </a:ext>
            </a:extLst>
          </p:cNvPr>
          <p:cNvSpPr txBox="1"/>
          <p:nvPr/>
        </p:nvSpPr>
        <p:spPr>
          <a:xfrm>
            <a:off x="609600" y="5219415"/>
            <a:ext cx="275171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323332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/</a:t>
            </a:r>
            <a:r>
              <a:rPr lang="en-US" dirty="0"/>
              <a:t>data/data/</a:t>
            </a:r>
            <a:r>
              <a:rPr lang="en-US" dirty="0" err="1"/>
              <a:t>packagename</a:t>
            </a:r>
            <a:r>
              <a:rPr lang="en-US" dirty="0"/>
              <a:t>/</a:t>
            </a:r>
            <a:endParaRPr kumimoji="0" lang="en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138014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5371B-8AF7-8E47-909F-B411CF04DB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Internal storage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A68851-64B7-3A47-9F0A-6571E63265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17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77714A-AA0C-AB46-B01F-34D62CCBB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00" y="-1"/>
            <a:ext cx="6540500" cy="688334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D4E502-BBE4-5A45-9249-3EF2F165D2A5}"/>
              </a:ext>
            </a:extLst>
          </p:cNvPr>
          <p:cNvSpPr/>
          <p:nvPr/>
        </p:nvSpPr>
        <p:spPr>
          <a:xfrm>
            <a:off x="609600" y="1905506"/>
            <a:ext cx="44704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getCacheDir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getDir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getDatabasePath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getFilesDir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openFileInput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222222"/>
                </a:solidFill>
                <a:latin typeface="-apple-system"/>
              </a:rPr>
              <a:t> </a:t>
            </a:r>
            <a:r>
              <a:rPr lang="en-GB" sz="3200" dirty="0" err="1">
                <a:solidFill>
                  <a:srgbClr val="222222"/>
                </a:solidFill>
                <a:latin typeface="-apple-system"/>
              </a:rPr>
              <a:t>openFileOutput</a:t>
            </a:r>
            <a:r>
              <a:rPr lang="en-GB" sz="3200" dirty="0">
                <a:solidFill>
                  <a:srgbClr val="222222"/>
                </a:solidFill>
                <a:latin typeface="-apple-system"/>
              </a:rPr>
              <a:t>()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2047367-C709-584B-9FE6-C6C3709C57D0}"/>
              </a:ext>
            </a:extLst>
          </p:cNvPr>
          <p:cNvCxnSpPr/>
          <p:nvPr/>
        </p:nvCxnSpPr>
        <p:spPr>
          <a:xfrm>
            <a:off x="7289800" y="3429000"/>
            <a:ext cx="368300" cy="2908300"/>
          </a:xfrm>
          <a:prstGeom prst="straightConnector1">
            <a:avLst/>
          </a:prstGeom>
          <a:noFill/>
          <a:ln w="762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95844138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6D9B90-A384-5842-B5FB-C33C641FEC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SharedPreference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D36F66-E66D-5741-AE09-9E5E01BEC6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18</a:t>
            </a:fld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09216F-BF65-B948-93F7-9B6040A5AFB0}"/>
              </a:ext>
            </a:extLst>
          </p:cNvPr>
          <p:cNvSpPr/>
          <p:nvPr/>
        </p:nvSpPr>
        <p:spPr>
          <a:xfrm>
            <a:off x="982568" y="1895039"/>
            <a:ext cx="745023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80"/>
                </a:solidFill>
              </a:rPr>
              <a:t>public static final </a:t>
            </a:r>
            <a:r>
              <a:rPr lang="en-GB" dirty="0"/>
              <a:t>String </a:t>
            </a:r>
            <a:r>
              <a:rPr lang="en-GB" b="1" i="1" dirty="0">
                <a:solidFill>
                  <a:srgbClr val="660E7A"/>
                </a:solidFill>
              </a:rPr>
              <a:t>PREFS_NAME </a:t>
            </a:r>
            <a:r>
              <a:rPr lang="en-GB" dirty="0"/>
              <a:t>= </a:t>
            </a:r>
            <a:r>
              <a:rPr lang="en-GB" b="1" dirty="0">
                <a:solidFill>
                  <a:srgbClr val="008000"/>
                </a:solidFill>
              </a:rPr>
              <a:t>"</a:t>
            </a:r>
            <a:r>
              <a:rPr lang="en-GB" b="1" dirty="0" err="1">
                <a:solidFill>
                  <a:srgbClr val="008000"/>
                </a:solidFill>
              </a:rPr>
              <a:t>MyPrefsFile</a:t>
            </a:r>
            <a:r>
              <a:rPr lang="en-GB" b="1" dirty="0">
                <a:solidFill>
                  <a:srgbClr val="008000"/>
                </a:solidFill>
              </a:rPr>
              <a:t>"</a:t>
            </a:r>
            <a:r>
              <a:rPr lang="en-GB" dirty="0"/>
              <a:t>;</a:t>
            </a:r>
            <a:br>
              <a:rPr lang="en-GB" dirty="0"/>
            </a:br>
            <a:br>
              <a:rPr lang="en-GB" dirty="0"/>
            </a:br>
            <a:r>
              <a:rPr lang="en-GB" b="1" dirty="0">
                <a:solidFill>
                  <a:srgbClr val="000080"/>
                </a:solidFill>
              </a:rPr>
              <a:t>public void </a:t>
            </a:r>
            <a:r>
              <a:rPr lang="en-GB" dirty="0" err="1"/>
              <a:t>readPref</a:t>
            </a:r>
            <a:r>
              <a:rPr lang="en-GB" dirty="0"/>
              <a:t>() {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SharedPreferences</a:t>
            </a:r>
            <a:r>
              <a:rPr lang="en-GB" dirty="0"/>
              <a:t> settings</a:t>
            </a:r>
            <a:br>
              <a:rPr lang="en-GB" dirty="0"/>
            </a:br>
            <a:r>
              <a:rPr lang="en-GB" dirty="0"/>
              <a:t>            = </a:t>
            </a:r>
            <a:r>
              <a:rPr lang="en-GB" dirty="0" err="1"/>
              <a:t>getSharedPreferences</a:t>
            </a:r>
            <a:r>
              <a:rPr lang="en-GB" dirty="0"/>
              <a:t>(</a:t>
            </a:r>
            <a:r>
              <a:rPr lang="en-GB" b="1" i="1" dirty="0">
                <a:solidFill>
                  <a:srgbClr val="660E7A"/>
                </a:solidFill>
              </a:rPr>
              <a:t>PREFS_NAME</a:t>
            </a:r>
            <a:r>
              <a:rPr lang="en-GB" dirty="0"/>
              <a:t>, </a:t>
            </a:r>
            <a:r>
              <a:rPr lang="en-GB" dirty="0">
                <a:solidFill>
                  <a:srgbClr val="0000FF"/>
                </a:solidFill>
              </a:rPr>
              <a:t>0</a:t>
            </a:r>
            <a:r>
              <a:rPr lang="en-GB" dirty="0"/>
              <a:t>); 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 err="1">
                <a:solidFill>
                  <a:srgbClr val="000080"/>
                </a:solidFill>
              </a:rPr>
              <a:t>boolean</a:t>
            </a:r>
            <a:r>
              <a:rPr lang="en-GB" b="1" dirty="0">
                <a:solidFill>
                  <a:srgbClr val="000080"/>
                </a:solidFill>
              </a:rPr>
              <a:t> </a:t>
            </a:r>
            <a:r>
              <a:rPr lang="en-GB" dirty="0"/>
              <a:t>silent = </a:t>
            </a:r>
            <a:r>
              <a:rPr lang="en-GB" dirty="0" err="1"/>
              <a:t>settings.getBoolean</a:t>
            </a:r>
            <a:r>
              <a:rPr lang="en-GB" dirty="0"/>
              <a:t>(</a:t>
            </a:r>
            <a:r>
              <a:rPr lang="en-GB" b="1" dirty="0">
                <a:solidFill>
                  <a:srgbClr val="008000"/>
                </a:solidFill>
              </a:rPr>
              <a:t>"</a:t>
            </a:r>
            <a:r>
              <a:rPr lang="en-GB" b="1" dirty="0" err="1">
                <a:solidFill>
                  <a:srgbClr val="008000"/>
                </a:solidFill>
              </a:rPr>
              <a:t>silentMode</a:t>
            </a:r>
            <a:r>
              <a:rPr lang="en-GB" b="1" dirty="0">
                <a:solidFill>
                  <a:srgbClr val="008000"/>
                </a:solidFill>
              </a:rPr>
              <a:t>"</a:t>
            </a:r>
            <a:r>
              <a:rPr lang="en-GB" dirty="0"/>
              <a:t>, </a:t>
            </a:r>
            <a:r>
              <a:rPr lang="en-GB" b="1" dirty="0">
                <a:solidFill>
                  <a:srgbClr val="000080"/>
                </a:solidFill>
              </a:rPr>
              <a:t>false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}</a:t>
            </a:r>
            <a:endParaRPr lang="en-R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8E5AE6-5ABE-6540-A039-C96C209941DB}"/>
              </a:ext>
            </a:extLst>
          </p:cNvPr>
          <p:cNvSpPr/>
          <p:nvPr/>
        </p:nvSpPr>
        <p:spPr>
          <a:xfrm>
            <a:off x="982568" y="4252388"/>
            <a:ext cx="872023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80"/>
                </a:solidFill>
              </a:rPr>
              <a:t>public void </a:t>
            </a:r>
            <a:r>
              <a:rPr lang="en-GB" dirty="0" err="1"/>
              <a:t>writePref</a:t>
            </a:r>
            <a:r>
              <a:rPr lang="en-GB" dirty="0"/>
              <a:t>() {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SharedPreferences</a:t>
            </a:r>
            <a:r>
              <a:rPr lang="en-GB" dirty="0"/>
              <a:t> settings = </a:t>
            </a:r>
            <a:r>
              <a:rPr lang="en-GB" dirty="0" err="1"/>
              <a:t>getSharedPreferences</a:t>
            </a:r>
            <a:r>
              <a:rPr lang="en-GB" dirty="0"/>
              <a:t>(</a:t>
            </a:r>
            <a:r>
              <a:rPr lang="en-GB" b="1" i="1" dirty="0">
                <a:solidFill>
                  <a:srgbClr val="660E7A"/>
                </a:solidFill>
              </a:rPr>
              <a:t>PREFS_NAME</a:t>
            </a:r>
            <a:r>
              <a:rPr lang="en-GB" dirty="0"/>
              <a:t>, </a:t>
            </a:r>
            <a:r>
              <a:rPr lang="en-GB" dirty="0">
                <a:solidFill>
                  <a:srgbClr val="0000FF"/>
                </a:solidFill>
              </a:rPr>
              <a:t>0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SharedPreferences.Editor</a:t>
            </a:r>
            <a:r>
              <a:rPr lang="en-GB" dirty="0"/>
              <a:t> editor = </a:t>
            </a:r>
            <a:r>
              <a:rPr lang="en-GB" dirty="0" err="1"/>
              <a:t>settings.edit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editor.putBoolean</a:t>
            </a:r>
            <a:r>
              <a:rPr lang="en-GB" dirty="0"/>
              <a:t>(</a:t>
            </a:r>
            <a:r>
              <a:rPr lang="en-GB" b="1" dirty="0">
                <a:solidFill>
                  <a:srgbClr val="008000"/>
                </a:solidFill>
              </a:rPr>
              <a:t>"</a:t>
            </a:r>
            <a:r>
              <a:rPr lang="en-GB" b="1" dirty="0" err="1">
                <a:solidFill>
                  <a:srgbClr val="008000"/>
                </a:solidFill>
              </a:rPr>
              <a:t>silentMode</a:t>
            </a:r>
            <a:r>
              <a:rPr lang="en-GB" b="1" dirty="0">
                <a:solidFill>
                  <a:srgbClr val="008000"/>
                </a:solidFill>
              </a:rPr>
              <a:t>"</a:t>
            </a:r>
            <a:r>
              <a:rPr lang="en-GB" dirty="0"/>
              <a:t>, </a:t>
            </a:r>
            <a:r>
              <a:rPr lang="en-GB" dirty="0" err="1"/>
              <a:t>mSilentMode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 err="1"/>
              <a:t>editor.apply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}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00223596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6D50BD-E529-4643-BC7D-0BF577AD77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External storage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D2A527-BC29-4B43-B65E-8FE68E6274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19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8665F8-7940-004B-980F-89CEE43C4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568" y="1612532"/>
            <a:ext cx="8676864" cy="510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30655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0">
            <a:extLst>
              <a:ext uri="{FF2B5EF4-FFF2-40B4-BE49-F238E27FC236}">
                <a16:creationId xmlns:a16="http://schemas.microsoft.com/office/drawing/2014/main" id="{CAA1DF1A-B6F5-410F-9AA1-DF607607CDE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lang="ru-RU" dirty="0"/>
              <a:t>Напоминание отметиться</a:t>
            </a:r>
            <a:br>
              <a:rPr lang="ru-RU" dirty="0"/>
            </a:br>
            <a:r>
              <a:rPr lang="ru-RU" dirty="0"/>
              <a:t>на портале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1CBA28C-9367-43D0-B9F1-196AC49BB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</a:t>
            </a:fld>
            <a:endParaRPr lang="ru-RU" dirty="0"/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7503A7E6-A002-4BF6-9F5C-1D1B666EC494}"/>
              </a:ext>
            </a:extLst>
          </p:cNvPr>
          <p:cNvCxnSpPr/>
          <p:nvPr/>
        </p:nvCxnSpPr>
        <p:spPr>
          <a:xfrm flipV="1">
            <a:off x="1295948" y="2993180"/>
            <a:ext cx="3440512" cy="967027"/>
          </a:xfrm>
          <a:prstGeom prst="straightConnector1">
            <a:avLst/>
          </a:prstGeom>
          <a:noFill/>
          <a:ln w="762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292057986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CDDA2C-3076-8343-9833-92B5B0EE51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External storage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B7D75B-D6AD-6A4D-A38D-AAF3547201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20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C1897-060A-C140-BF49-0ADAA108B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1409700"/>
            <a:ext cx="86487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35890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85A588-7777-B248-8B2B-FFBD1DD714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</a:t>
            </a:r>
            <a:r>
              <a:rPr lang="ru-RU" dirty="0"/>
              <a:t>Общедоступные</a:t>
            </a:r>
            <a:r>
              <a:rPr lang="en-US" dirty="0"/>
              <a:t>”</a:t>
            </a:r>
            <a:r>
              <a:rPr lang="ru-RU" dirty="0"/>
              <a:t> </a:t>
            </a:r>
            <a:r>
              <a:rPr lang="ru-RU" dirty="0" err="1"/>
              <a:t>директорие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8E19FA-EBA1-CB48-98A4-21B3D75BC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21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D1BD92-DDE4-BA4F-B646-11EEBBE34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1612532"/>
            <a:ext cx="86487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39663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AC0E81-9ACC-6B49-93C8-F346475113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Приватные внешние директории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94C411-EABA-614C-AA0E-A08534FAE7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22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877326-8F65-364F-A351-A5D6AF91A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1612532"/>
            <a:ext cx="86487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98481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0F584A-364C-8449-BB61-2010BD2491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Куда останавливается приложение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1A768E-F4AE-0748-A568-E849E704D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23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5F771D-F58D-4947-8738-3D8D1B488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1612532"/>
            <a:ext cx="86487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091909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72E69-14D4-9947-AE57-8BF1A9CD4D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База данных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91085873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1635EB-E043-B04B-8B21-BE8B7DB536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Room - Entity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1A7419-4C34-4E49-8680-7E9EDB718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25</a:t>
            </a:fld>
            <a:endParaRPr lang="ru-R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3ED91C-D1E5-384D-9B73-D0184B34E835}"/>
              </a:ext>
            </a:extLst>
          </p:cNvPr>
          <p:cNvSpPr/>
          <p:nvPr/>
        </p:nvSpPr>
        <p:spPr>
          <a:xfrm>
            <a:off x="982569" y="1545066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808000"/>
                </a:solidFill>
              </a:rPr>
              <a:t>@Entity</a:t>
            </a:r>
            <a:r>
              <a:rPr lang="en-GB" dirty="0"/>
              <a:t>(</a:t>
            </a:r>
            <a:r>
              <a:rPr lang="en-GB" dirty="0" err="1"/>
              <a:t>tableName</a:t>
            </a:r>
            <a:r>
              <a:rPr lang="en-GB" dirty="0"/>
              <a:t> = </a:t>
            </a:r>
            <a:r>
              <a:rPr lang="en-GB" b="1" dirty="0">
                <a:solidFill>
                  <a:srgbClr val="008000"/>
                </a:solidFill>
              </a:rPr>
              <a:t>"</a:t>
            </a:r>
            <a:r>
              <a:rPr lang="en-GB" b="1" dirty="0" err="1">
                <a:solidFill>
                  <a:srgbClr val="008000"/>
                </a:solidFill>
              </a:rPr>
              <a:t>word_table</a:t>
            </a:r>
            <a:r>
              <a:rPr lang="en-GB" b="1" dirty="0">
                <a:solidFill>
                  <a:srgbClr val="008000"/>
                </a:solidFill>
              </a:rPr>
              <a:t>"</a:t>
            </a:r>
            <a:r>
              <a:rPr lang="en-GB" dirty="0"/>
              <a:t>)</a:t>
            </a:r>
            <a:br>
              <a:rPr lang="en-GB" dirty="0"/>
            </a:br>
            <a:r>
              <a:rPr lang="en-GB" b="1" dirty="0">
                <a:solidFill>
                  <a:srgbClr val="000080"/>
                </a:solidFill>
              </a:rPr>
              <a:t>public class </a:t>
            </a:r>
            <a:r>
              <a:rPr lang="en-GB" dirty="0"/>
              <a:t>Word {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</a:t>
            </a:r>
            <a:r>
              <a:rPr lang="en-GB" dirty="0">
                <a:solidFill>
                  <a:srgbClr val="808000"/>
                </a:solidFill>
              </a:rPr>
              <a:t>@</a:t>
            </a:r>
            <a:r>
              <a:rPr lang="en-GB" dirty="0" err="1">
                <a:solidFill>
                  <a:srgbClr val="808000"/>
                </a:solidFill>
              </a:rPr>
              <a:t>PrimaryKey</a:t>
            </a:r>
            <a:br>
              <a:rPr lang="en-GB" dirty="0">
                <a:solidFill>
                  <a:srgbClr val="808000"/>
                </a:solidFill>
              </a:rPr>
            </a:br>
            <a:r>
              <a:rPr lang="en-GB" dirty="0">
                <a:solidFill>
                  <a:srgbClr val="808000"/>
                </a:solidFill>
              </a:rPr>
              <a:t>    @</a:t>
            </a:r>
            <a:r>
              <a:rPr lang="en-GB" dirty="0" err="1">
                <a:solidFill>
                  <a:srgbClr val="808000"/>
                </a:solidFill>
              </a:rPr>
              <a:t>NonNull</a:t>
            </a:r>
            <a:br>
              <a:rPr lang="en-GB" dirty="0">
                <a:solidFill>
                  <a:srgbClr val="808000"/>
                </a:solidFill>
              </a:rPr>
            </a:br>
            <a:r>
              <a:rPr lang="en-GB" dirty="0">
                <a:solidFill>
                  <a:srgbClr val="808000"/>
                </a:solidFill>
              </a:rPr>
              <a:t>    @</a:t>
            </a:r>
            <a:r>
              <a:rPr lang="en-GB" dirty="0" err="1">
                <a:solidFill>
                  <a:srgbClr val="808000"/>
                </a:solidFill>
              </a:rPr>
              <a:t>ColumnInfo</a:t>
            </a:r>
            <a:r>
              <a:rPr lang="en-GB" dirty="0"/>
              <a:t>(name = </a:t>
            </a:r>
            <a:r>
              <a:rPr lang="en-GB" b="1" dirty="0">
                <a:solidFill>
                  <a:srgbClr val="008000"/>
                </a:solidFill>
              </a:rPr>
              <a:t>"word"</a:t>
            </a:r>
            <a:r>
              <a:rPr lang="en-GB" dirty="0"/>
              <a:t>)</a:t>
            </a:r>
            <a:br>
              <a:rPr lang="en-GB" dirty="0"/>
            </a:br>
            <a:r>
              <a:rPr lang="en-GB" dirty="0"/>
              <a:t>    </a:t>
            </a:r>
            <a:r>
              <a:rPr lang="en-GB" b="1" dirty="0">
                <a:solidFill>
                  <a:srgbClr val="000080"/>
                </a:solidFill>
              </a:rPr>
              <a:t>private </a:t>
            </a:r>
            <a:r>
              <a:rPr lang="en-GB" dirty="0"/>
              <a:t>String </a:t>
            </a:r>
            <a:r>
              <a:rPr lang="en-GB" b="1" dirty="0" err="1">
                <a:solidFill>
                  <a:srgbClr val="660E7A"/>
                </a:solidFill>
              </a:rPr>
              <a:t>mWord</a:t>
            </a:r>
            <a:r>
              <a:rPr lang="en-GB" dirty="0"/>
              <a:t>;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</a:t>
            </a:r>
            <a:r>
              <a:rPr lang="en-GB" b="1" dirty="0">
                <a:solidFill>
                  <a:srgbClr val="000080"/>
                </a:solidFill>
              </a:rPr>
              <a:t>public </a:t>
            </a:r>
            <a:r>
              <a:rPr lang="en-GB" dirty="0"/>
              <a:t>Word(</a:t>
            </a:r>
            <a:r>
              <a:rPr lang="en-GB" dirty="0">
                <a:solidFill>
                  <a:srgbClr val="808000"/>
                </a:solidFill>
              </a:rPr>
              <a:t>@</a:t>
            </a:r>
            <a:r>
              <a:rPr lang="en-GB" dirty="0" err="1">
                <a:solidFill>
                  <a:srgbClr val="808000"/>
                </a:solidFill>
              </a:rPr>
              <a:t>NonNull</a:t>
            </a:r>
            <a:r>
              <a:rPr lang="en-GB" dirty="0">
                <a:solidFill>
                  <a:srgbClr val="808000"/>
                </a:solidFill>
              </a:rPr>
              <a:t> </a:t>
            </a:r>
            <a:r>
              <a:rPr lang="en-GB" dirty="0"/>
              <a:t>String word) {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b="1" dirty="0" err="1">
                <a:solidFill>
                  <a:srgbClr val="000080"/>
                </a:solidFill>
              </a:rPr>
              <a:t>this</a:t>
            </a:r>
            <a:r>
              <a:rPr lang="en-GB" dirty="0" err="1"/>
              <a:t>.</a:t>
            </a:r>
            <a:r>
              <a:rPr lang="en-GB" b="1" dirty="0" err="1">
                <a:solidFill>
                  <a:srgbClr val="660E7A"/>
                </a:solidFill>
              </a:rPr>
              <a:t>mWord</a:t>
            </a:r>
            <a:r>
              <a:rPr lang="en-GB" b="1" dirty="0">
                <a:solidFill>
                  <a:srgbClr val="660E7A"/>
                </a:solidFill>
              </a:rPr>
              <a:t> </a:t>
            </a:r>
            <a:r>
              <a:rPr lang="en-GB" dirty="0"/>
              <a:t>= word;</a:t>
            </a: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</a:t>
            </a:r>
            <a:r>
              <a:rPr lang="en-GB" b="1" dirty="0">
                <a:solidFill>
                  <a:srgbClr val="000080"/>
                </a:solidFill>
              </a:rPr>
              <a:t>public </a:t>
            </a:r>
            <a:r>
              <a:rPr lang="en-GB" dirty="0"/>
              <a:t>String </a:t>
            </a:r>
            <a:r>
              <a:rPr lang="en-GB" dirty="0" err="1"/>
              <a:t>getWord</a:t>
            </a:r>
            <a:r>
              <a:rPr lang="en-GB" dirty="0"/>
              <a:t>() {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b="1" dirty="0">
                <a:solidFill>
                  <a:srgbClr val="000080"/>
                </a:solidFill>
              </a:rPr>
              <a:t>return </a:t>
            </a:r>
            <a:r>
              <a:rPr lang="en-GB" b="1" dirty="0" err="1">
                <a:solidFill>
                  <a:srgbClr val="000080"/>
                </a:solidFill>
              </a:rPr>
              <a:t>this</a:t>
            </a:r>
            <a:r>
              <a:rPr lang="en-GB" dirty="0" err="1"/>
              <a:t>.</a:t>
            </a:r>
            <a:r>
              <a:rPr lang="en-GB" b="1" dirty="0" err="1">
                <a:solidFill>
                  <a:srgbClr val="660E7A"/>
                </a:solidFill>
              </a:rPr>
              <a:t>mWord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r>
              <a:rPr lang="en-GB" dirty="0"/>
              <a:t>}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747722510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5D2762-BDF6-9B48-AF54-8C3EAC4C69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Room - DAO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0B4FE-817C-BF4E-A5C0-54ECF5FD8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26</a:t>
            </a:fld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132637-5613-754F-8493-3FE6856C2881}"/>
              </a:ext>
            </a:extLst>
          </p:cNvPr>
          <p:cNvSpPr/>
          <p:nvPr/>
        </p:nvSpPr>
        <p:spPr>
          <a:xfrm>
            <a:off x="982568" y="1963152"/>
            <a:ext cx="935523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4285F4"/>
                </a:solidFill>
              </a:rPr>
              <a:t>@Dao</a:t>
            </a:r>
            <a:br>
              <a:rPr lang="en-GB" dirty="0"/>
            </a:br>
            <a:r>
              <a:rPr lang="en-GB" dirty="0">
                <a:solidFill>
                  <a:srgbClr val="F538A0"/>
                </a:solidFill>
              </a:rPr>
              <a:t>public</a:t>
            </a:r>
            <a:r>
              <a:rPr lang="en-GB" dirty="0"/>
              <a:t> </a:t>
            </a:r>
            <a:r>
              <a:rPr lang="en-GB" dirty="0">
                <a:solidFill>
                  <a:srgbClr val="F538A0"/>
                </a:solidFill>
              </a:rPr>
              <a:t>interface</a:t>
            </a:r>
            <a:r>
              <a:rPr lang="en-GB" dirty="0"/>
              <a:t> </a:t>
            </a:r>
            <a:r>
              <a:rPr lang="en-GB" dirty="0" err="1">
                <a:solidFill>
                  <a:srgbClr val="24C1E0"/>
                </a:solidFill>
              </a:rPr>
              <a:t>WordDao</a:t>
            </a:r>
            <a:r>
              <a:rPr lang="en-GB" dirty="0"/>
              <a:t> {</a:t>
            </a:r>
            <a:br>
              <a:rPr lang="en-GB" dirty="0"/>
            </a:br>
            <a:br>
              <a:rPr lang="en-GB" dirty="0"/>
            </a:br>
            <a:r>
              <a:rPr lang="en-GB" dirty="0"/>
              <a:t>   </a:t>
            </a:r>
            <a:r>
              <a:rPr lang="en-GB" dirty="0">
                <a:solidFill>
                  <a:srgbClr val="BDC1C6"/>
                </a:solidFill>
              </a:rPr>
              <a:t>// allowing the insert of the same word multiple times by passing a </a:t>
            </a:r>
            <a:br>
              <a:rPr lang="en-GB" dirty="0"/>
            </a:br>
            <a:r>
              <a:rPr lang="en-GB" dirty="0"/>
              <a:t>   </a:t>
            </a:r>
            <a:r>
              <a:rPr lang="en-GB" dirty="0">
                <a:solidFill>
                  <a:srgbClr val="BDC1C6"/>
                </a:solidFill>
              </a:rPr>
              <a:t>// conflict resolution strategy</a:t>
            </a:r>
            <a:br>
              <a:rPr lang="en-GB" dirty="0"/>
            </a:br>
            <a:r>
              <a:rPr lang="en-GB" dirty="0"/>
              <a:t>   </a:t>
            </a:r>
            <a:r>
              <a:rPr lang="en-GB" dirty="0">
                <a:solidFill>
                  <a:srgbClr val="4285F4"/>
                </a:solidFill>
              </a:rPr>
              <a:t>@Insert</a:t>
            </a:r>
            <a:r>
              <a:rPr lang="en-GB" dirty="0"/>
              <a:t>(</a:t>
            </a:r>
            <a:r>
              <a:rPr lang="en-GB" dirty="0" err="1"/>
              <a:t>onConflict</a:t>
            </a:r>
            <a:r>
              <a:rPr lang="en-GB" dirty="0"/>
              <a:t> = </a:t>
            </a:r>
            <a:r>
              <a:rPr lang="en-GB" dirty="0" err="1">
                <a:solidFill>
                  <a:srgbClr val="24C1E0"/>
                </a:solidFill>
              </a:rPr>
              <a:t>OnConflictStrategy</a:t>
            </a:r>
            <a:r>
              <a:rPr lang="en-GB" dirty="0" err="1"/>
              <a:t>.IGNORE</a:t>
            </a:r>
            <a:r>
              <a:rPr lang="en-GB" dirty="0"/>
              <a:t>)</a:t>
            </a:r>
            <a:br>
              <a:rPr lang="en-GB" dirty="0"/>
            </a:br>
            <a:r>
              <a:rPr lang="en-GB" dirty="0"/>
              <a:t>   </a:t>
            </a:r>
            <a:r>
              <a:rPr lang="en-GB" dirty="0">
                <a:solidFill>
                  <a:srgbClr val="F538A0"/>
                </a:solidFill>
              </a:rPr>
              <a:t>void</a:t>
            </a:r>
            <a:r>
              <a:rPr lang="en-GB" dirty="0"/>
              <a:t> insert(</a:t>
            </a:r>
            <a:r>
              <a:rPr lang="en-GB" dirty="0">
                <a:solidFill>
                  <a:srgbClr val="24C1E0"/>
                </a:solidFill>
              </a:rPr>
              <a:t>Word</a:t>
            </a:r>
            <a:r>
              <a:rPr lang="en-GB" dirty="0"/>
              <a:t> word);</a:t>
            </a:r>
            <a:br>
              <a:rPr lang="en-GB" dirty="0"/>
            </a:br>
            <a:br>
              <a:rPr lang="en-GB" dirty="0"/>
            </a:br>
            <a:r>
              <a:rPr lang="en-GB" dirty="0"/>
              <a:t>   </a:t>
            </a:r>
            <a:r>
              <a:rPr lang="en-GB" dirty="0">
                <a:solidFill>
                  <a:srgbClr val="4285F4"/>
                </a:solidFill>
              </a:rPr>
              <a:t>@Query</a:t>
            </a:r>
            <a:r>
              <a:rPr lang="en-GB" dirty="0"/>
              <a:t>(</a:t>
            </a:r>
            <a:r>
              <a:rPr lang="en-GB" dirty="0">
                <a:solidFill>
                  <a:srgbClr val="34A853"/>
                </a:solidFill>
              </a:rPr>
              <a:t>"DELETE FROM </a:t>
            </a:r>
            <a:r>
              <a:rPr lang="en-GB" dirty="0" err="1">
                <a:solidFill>
                  <a:srgbClr val="34A853"/>
                </a:solidFill>
              </a:rPr>
              <a:t>word_table</a:t>
            </a:r>
            <a:r>
              <a:rPr lang="en-GB" dirty="0">
                <a:solidFill>
                  <a:srgbClr val="34A853"/>
                </a:solidFill>
              </a:rPr>
              <a:t>"</a:t>
            </a:r>
            <a:r>
              <a:rPr lang="en-GB" dirty="0"/>
              <a:t>)</a:t>
            </a:r>
            <a:br>
              <a:rPr lang="en-GB" dirty="0"/>
            </a:br>
            <a:r>
              <a:rPr lang="en-GB" dirty="0"/>
              <a:t>   </a:t>
            </a:r>
            <a:r>
              <a:rPr lang="en-GB" dirty="0">
                <a:solidFill>
                  <a:srgbClr val="F538A0"/>
                </a:solidFill>
              </a:rPr>
              <a:t>void</a:t>
            </a:r>
            <a:r>
              <a:rPr lang="en-GB" dirty="0"/>
              <a:t> </a:t>
            </a:r>
            <a:r>
              <a:rPr lang="en-GB" dirty="0" err="1"/>
              <a:t>deleteAll</a:t>
            </a:r>
            <a:r>
              <a:rPr lang="en-GB" dirty="0"/>
              <a:t>();</a:t>
            </a:r>
            <a:br>
              <a:rPr lang="en-GB" dirty="0"/>
            </a:br>
            <a:br>
              <a:rPr lang="en-GB" dirty="0"/>
            </a:br>
            <a:r>
              <a:rPr lang="en-GB" dirty="0"/>
              <a:t>   </a:t>
            </a:r>
            <a:r>
              <a:rPr lang="en-GB" dirty="0">
                <a:solidFill>
                  <a:srgbClr val="4285F4"/>
                </a:solidFill>
              </a:rPr>
              <a:t>@Query</a:t>
            </a:r>
            <a:r>
              <a:rPr lang="en-GB" dirty="0"/>
              <a:t>(</a:t>
            </a:r>
            <a:r>
              <a:rPr lang="en-GB" dirty="0">
                <a:solidFill>
                  <a:srgbClr val="34A853"/>
                </a:solidFill>
              </a:rPr>
              <a:t>"SELECT * FROM </a:t>
            </a:r>
            <a:r>
              <a:rPr lang="en-GB" dirty="0" err="1">
                <a:solidFill>
                  <a:srgbClr val="34A853"/>
                </a:solidFill>
              </a:rPr>
              <a:t>word_table</a:t>
            </a:r>
            <a:r>
              <a:rPr lang="en-GB" dirty="0">
                <a:solidFill>
                  <a:srgbClr val="34A853"/>
                </a:solidFill>
              </a:rPr>
              <a:t> ORDER BY word ASC"</a:t>
            </a:r>
            <a:r>
              <a:rPr lang="en-GB" dirty="0"/>
              <a:t>)</a:t>
            </a:r>
            <a:br>
              <a:rPr lang="en-GB" dirty="0"/>
            </a:br>
            <a:r>
              <a:rPr lang="en-GB" dirty="0"/>
              <a:t>   </a:t>
            </a:r>
            <a:r>
              <a:rPr lang="en-GB" dirty="0">
                <a:solidFill>
                  <a:srgbClr val="24C1E0"/>
                </a:solidFill>
              </a:rPr>
              <a:t>List</a:t>
            </a:r>
            <a:r>
              <a:rPr lang="en-GB" dirty="0"/>
              <a:t>&lt;</a:t>
            </a:r>
            <a:r>
              <a:rPr lang="en-GB" dirty="0">
                <a:solidFill>
                  <a:srgbClr val="24C1E0"/>
                </a:solidFill>
              </a:rPr>
              <a:t>Word</a:t>
            </a:r>
            <a:r>
              <a:rPr lang="en-GB" dirty="0"/>
              <a:t>&gt; </a:t>
            </a:r>
            <a:r>
              <a:rPr lang="en-GB" dirty="0" err="1"/>
              <a:t>getAlphabetizedWords</a:t>
            </a:r>
            <a:r>
              <a:rPr lang="en-GB" dirty="0"/>
              <a:t>();</a:t>
            </a:r>
            <a:br>
              <a:rPr lang="en-GB" dirty="0"/>
            </a:br>
            <a:r>
              <a:rPr lang="en-GB" dirty="0"/>
              <a:t>}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424123991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EEAF0-CA03-4E44-B692-53FF717B14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Попробуем практику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81081521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91443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E5D75A4-7D94-4252-A47B-025EC88CA2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28600" lvl="0" indent="-228600" eaLnBrk="1" fontAlgn="auto" hangingPunct="1"/>
            <a:r>
              <a:rPr lang="ru-RU" dirty="0"/>
              <a:t>Сеть</a:t>
            </a:r>
          </a:p>
          <a:p>
            <a:pPr marL="228600" lvl="0" indent="-228600" eaLnBrk="1" fontAlgn="auto" hangingPunct="1"/>
            <a:r>
              <a:rPr lang="ru-RU" dirty="0"/>
              <a:t>Хранилище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7A4E07-C78F-4292-AAC3-D8D7B7A60E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ru-RU" dirty="0"/>
              <a:t>Содержание занятия</a:t>
            </a:r>
          </a:p>
        </p:txBody>
      </p:sp>
    </p:spTree>
    <p:extLst>
      <p:ext uri="{BB962C8B-B14F-4D97-AF65-F5344CB8AC3E}">
        <p14:creationId xmlns:p14="http://schemas.microsoft.com/office/powerpoint/2010/main" val="51854675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E5D75A4-7D94-4252-A47B-025EC88CA2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28600" lvl="0" indent="-228600" eaLnBrk="1" fontAlgn="auto" hangingPunct="1"/>
            <a:r>
              <a:rPr lang="en-US" dirty="0" err="1"/>
              <a:t>OkHttp</a:t>
            </a:r>
            <a:endParaRPr lang="ru-RU" dirty="0"/>
          </a:p>
          <a:p>
            <a:pPr marL="228600" lvl="0" indent="-228600" eaLnBrk="1" fontAlgn="auto" hangingPunct="1"/>
            <a:r>
              <a:rPr lang="en-US" dirty="0"/>
              <a:t>Retrofit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7A4E07-C78F-4292-AAC3-D8D7B7A60E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ru-RU" dirty="0"/>
              <a:t>Сеть</a:t>
            </a:r>
          </a:p>
        </p:txBody>
      </p:sp>
    </p:spTree>
    <p:extLst>
      <p:ext uri="{BB962C8B-B14F-4D97-AF65-F5344CB8AC3E}">
        <p14:creationId xmlns:p14="http://schemas.microsoft.com/office/powerpoint/2010/main" val="228379517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OkHttp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5</a:t>
            </a:fld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899098-0107-7148-B9DC-3B7157F2193D}"/>
              </a:ext>
            </a:extLst>
          </p:cNvPr>
          <p:cNvSpPr/>
          <p:nvPr/>
        </p:nvSpPr>
        <p:spPr>
          <a:xfrm>
            <a:off x="2959058" y="2082514"/>
            <a:ext cx="7109871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000000"/>
                </a:solidFill>
              </a:rPr>
              <a:t>OkHttpClient</a:t>
            </a:r>
            <a:r>
              <a:rPr lang="en-GB" dirty="0">
                <a:solidFill>
                  <a:srgbClr val="000000"/>
                </a:solidFill>
              </a:rPr>
              <a:t> </a:t>
            </a:r>
            <a:r>
              <a:rPr lang="en-GB" dirty="0">
                <a:solidFill>
                  <a:srgbClr val="871094"/>
                </a:solidFill>
              </a:rPr>
              <a:t>client </a:t>
            </a:r>
            <a:r>
              <a:rPr lang="en-GB" dirty="0"/>
              <a:t>= </a:t>
            </a:r>
            <a:r>
              <a:rPr lang="en-GB" dirty="0">
                <a:solidFill>
                  <a:srgbClr val="0033B3"/>
                </a:solidFill>
              </a:rPr>
              <a:t>new </a:t>
            </a:r>
            <a:r>
              <a:rPr lang="en-GB" dirty="0" err="1"/>
              <a:t>OkHttpClient</a:t>
            </a:r>
            <a:r>
              <a:rPr lang="en-GB" dirty="0"/>
              <a:t>();</a:t>
            </a:r>
            <a:br>
              <a:rPr lang="en-GB" dirty="0"/>
            </a:br>
            <a:br>
              <a:rPr lang="en-GB" dirty="0"/>
            </a:br>
            <a:r>
              <a:rPr lang="en-GB" dirty="0">
                <a:solidFill>
                  <a:srgbClr val="0033B3"/>
                </a:solidFill>
              </a:rPr>
              <a:t>public </a:t>
            </a:r>
            <a:r>
              <a:rPr lang="en-GB" dirty="0">
                <a:solidFill>
                  <a:srgbClr val="000000"/>
                </a:solidFill>
              </a:rPr>
              <a:t>String </a:t>
            </a:r>
            <a:r>
              <a:rPr lang="en-GB" dirty="0" err="1">
                <a:solidFill>
                  <a:srgbClr val="00627A"/>
                </a:solidFill>
              </a:rPr>
              <a:t>loadByUrl</a:t>
            </a:r>
            <a:r>
              <a:rPr lang="en-GB" dirty="0"/>
              <a:t>(</a:t>
            </a:r>
            <a:r>
              <a:rPr lang="en-GB" dirty="0">
                <a:solidFill>
                  <a:srgbClr val="000000"/>
                </a:solidFill>
              </a:rPr>
              <a:t>String </a:t>
            </a:r>
            <a:r>
              <a:rPr lang="en-GB" dirty="0" err="1"/>
              <a:t>url</a:t>
            </a:r>
            <a:r>
              <a:rPr lang="en-GB" dirty="0"/>
              <a:t>) </a:t>
            </a:r>
            <a:r>
              <a:rPr lang="en-GB" dirty="0">
                <a:solidFill>
                  <a:srgbClr val="0033B3"/>
                </a:solidFill>
              </a:rPr>
              <a:t>throws </a:t>
            </a:r>
            <a:r>
              <a:rPr lang="en-GB" dirty="0" err="1">
                <a:solidFill>
                  <a:srgbClr val="000000"/>
                </a:solidFill>
              </a:rPr>
              <a:t>IOException</a:t>
            </a:r>
            <a:r>
              <a:rPr lang="en-GB" dirty="0">
                <a:solidFill>
                  <a:srgbClr val="000000"/>
                </a:solidFill>
              </a:rPr>
              <a:t> </a:t>
            </a:r>
            <a:r>
              <a:rPr lang="en-GB" dirty="0"/>
              <a:t>{</a:t>
            </a:r>
            <a:br>
              <a:rPr lang="en-GB" dirty="0"/>
            </a:br>
            <a:r>
              <a:rPr lang="en-GB" dirty="0"/>
              <a:t>    </a:t>
            </a:r>
            <a:r>
              <a:rPr lang="en-GB" dirty="0">
                <a:solidFill>
                  <a:srgbClr val="000000"/>
                </a:solidFill>
              </a:rPr>
              <a:t>Request request </a:t>
            </a:r>
            <a:r>
              <a:rPr lang="en-GB" dirty="0"/>
              <a:t>= </a:t>
            </a:r>
            <a:r>
              <a:rPr lang="en-GB" dirty="0">
                <a:solidFill>
                  <a:srgbClr val="0033B3"/>
                </a:solidFill>
              </a:rPr>
              <a:t>new </a:t>
            </a:r>
            <a:r>
              <a:rPr lang="en-GB" dirty="0" err="1">
                <a:solidFill>
                  <a:srgbClr val="000000"/>
                </a:solidFill>
              </a:rPr>
              <a:t>Request</a:t>
            </a:r>
            <a:r>
              <a:rPr lang="en-GB" dirty="0" err="1"/>
              <a:t>.Builder</a:t>
            </a:r>
            <a:r>
              <a:rPr lang="en-GB" dirty="0"/>
              <a:t>()</a:t>
            </a:r>
            <a:br>
              <a:rPr lang="en-GB" dirty="0"/>
            </a:br>
            <a:r>
              <a:rPr lang="en-GB" dirty="0"/>
              <a:t>            .</a:t>
            </a:r>
            <a:r>
              <a:rPr lang="en-GB" dirty="0" err="1"/>
              <a:t>url</a:t>
            </a:r>
            <a:r>
              <a:rPr lang="en-GB" dirty="0"/>
              <a:t>(</a:t>
            </a:r>
            <a:r>
              <a:rPr lang="en-GB" dirty="0" err="1"/>
              <a:t>url</a:t>
            </a:r>
            <a:r>
              <a:rPr lang="en-GB" dirty="0"/>
              <a:t>)</a:t>
            </a:r>
            <a:br>
              <a:rPr lang="en-GB" dirty="0"/>
            </a:br>
            <a:r>
              <a:rPr lang="en-GB" dirty="0"/>
              <a:t>            .build();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</a:t>
            </a:r>
            <a:r>
              <a:rPr lang="en-GB" dirty="0">
                <a:solidFill>
                  <a:srgbClr val="0033B3"/>
                </a:solidFill>
              </a:rPr>
              <a:t>try </a:t>
            </a:r>
            <a:r>
              <a:rPr lang="en-GB" dirty="0"/>
              <a:t>(</a:t>
            </a:r>
            <a:r>
              <a:rPr lang="en-GB" dirty="0">
                <a:solidFill>
                  <a:srgbClr val="000000"/>
                </a:solidFill>
              </a:rPr>
              <a:t>Response response </a:t>
            </a:r>
            <a:r>
              <a:rPr lang="en-GB" dirty="0"/>
              <a:t>= </a:t>
            </a:r>
            <a:r>
              <a:rPr lang="en-GB" dirty="0" err="1">
                <a:solidFill>
                  <a:srgbClr val="871094"/>
                </a:solidFill>
              </a:rPr>
              <a:t>client</a:t>
            </a:r>
            <a:r>
              <a:rPr lang="en-GB" dirty="0" err="1"/>
              <a:t>.newCall</a:t>
            </a:r>
            <a:r>
              <a:rPr lang="en-GB" dirty="0"/>
              <a:t>(</a:t>
            </a:r>
            <a:r>
              <a:rPr lang="en-GB" dirty="0">
                <a:solidFill>
                  <a:srgbClr val="000000"/>
                </a:solidFill>
              </a:rPr>
              <a:t>request</a:t>
            </a:r>
            <a:r>
              <a:rPr lang="en-GB" dirty="0"/>
              <a:t>).execute()) {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dirty="0">
                <a:solidFill>
                  <a:srgbClr val="0033B3"/>
                </a:solidFill>
              </a:rPr>
              <a:t>return </a:t>
            </a:r>
            <a:r>
              <a:rPr lang="en-GB" dirty="0" err="1">
                <a:solidFill>
                  <a:srgbClr val="000000"/>
                </a:solidFill>
              </a:rPr>
              <a:t>response</a:t>
            </a:r>
            <a:r>
              <a:rPr lang="en-GB" dirty="0" err="1"/>
              <a:t>.body</a:t>
            </a:r>
            <a:r>
              <a:rPr lang="en-GB" dirty="0"/>
              <a:t>().string();</a:t>
            </a: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r>
              <a:rPr lang="en-GB" dirty="0"/>
              <a:t>}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98686330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FFFC2-F526-CD4E-9A34-2D686BA23B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err="1"/>
              <a:t>Моки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83916776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DC8612-2A66-EE4C-A54D-8A7D07ED14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Просто строка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D8ABDE-C153-9E45-BC70-9718A5BBF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7</a:t>
            </a:fld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E8578A-DD36-E34C-92F3-8DCFF52ED197}"/>
              </a:ext>
            </a:extLst>
          </p:cNvPr>
          <p:cNvSpPr/>
          <p:nvPr/>
        </p:nvSpPr>
        <p:spPr>
          <a:xfrm>
            <a:off x="982569" y="181495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33B3"/>
                </a:solidFill>
              </a:rPr>
              <a:t>public </a:t>
            </a:r>
            <a:r>
              <a:rPr lang="en-GB" dirty="0">
                <a:solidFill>
                  <a:srgbClr val="000000"/>
                </a:solidFill>
              </a:rPr>
              <a:t>String </a:t>
            </a:r>
            <a:r>
              <a:rPr lang="en-GB" dirty="0" err="1">
                <a:solidFill>
                  <a:srgbClr val="00627A"/>
                </a:solidFill>
              </a:rPr>
              <a:t>loadByUrl</a:t>
            </a:r>
            <a:r>
              <a:rPr lang="en-GB" dirty="0"/>
              <a:t>(</a:t>
            </a:r>
            <a:r>
              <a:rPr lang="en-GB" dirty="0">
                <a:solidFill>
                  <a:srgbClr val="000000"/>
                </a:solidFill>
              </a:rPr>
              <a:t>String </a:t>
            </a:r>
            <a:r>
              <a:rPr lang="en-GB" dirty="0" err="1"/>
              <a:t>url</a:t>
            </a:r>
            <a:r>
              <a:rPr lang="en-GB" dirty="0"/>
              <a:t>) </a:t>
            </a:r>
            <a:r>
              <a:rPr lang="en-GB" dirty="0">
                <a:solidFill>
                  <a:srgbClr val="0033B3"/>
                </a:solidFill>
              </a:rPr>
              <a:t>throws </a:t>
            </a:r>
            <a:r>
              <a:rPr lang="en-GB" dirty="0" err="1">
                <a:solidFill>
                  <a:srgbClr val="000000"/>
                </a:solidFill>
              </a:rPr>
              <a:t>IOException</a:t>
            </a:r>
            <a:r>
              <a:rPr lang="en-GB" dirty="0">
                <a:solidFill>
                  <a:srgbClr val="000000"/>
                </a:solidFill>
              </a:rPr>
              <a:t> </a:t>
            </a:r>
            <a:r>
              <a:rPr lang="en-GB" dirty="0"/>
              <a:t>{</a:t>
            </a:r>
            <a:br>
              <a:rPr lang="en-GB" dirty="0"/>
            </a:br>
            <a:r>
              <a:rPr lang="en-GB" dirty="0"/>
              <a:t>    </a:t>
            </a:r>
            <a:r>
              <a:rPr lang="en-US" dirty="0"/>
              <a:t>return “My str”</a:t>
            </a:r>
            <a:br>
              <a:rPr lang="en-GB" dirty="0"/>
            </a:br>
            <a:r>
              <a:rPr lang="en-GB" dirty="0"/>
              <a:t>}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51306472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7CFDE9-810C-F74B-B4EE-7199EB0844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designer.mocky.io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34DE62-1FDE-814E-AE77-43B6AED86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8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234001-A12C-1B40-B516-949A524CC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1762760"/>
            <a:ext cx="95250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07524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6B4553-FB77-6E4C-9B94-4A30650CBC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designer.mocky.io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F0DDFF-E921-5A46-B0CB-128C55165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9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DF7937-9D81-F248-9F08-7C5EAB4A6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950" y="2781300"/>
            <a:ext cx="71501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20138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Другая 110">
      <a:majorFont>
        <a:latin typeface="Proxima Nova Bold"/>
        <a:ea typeface="Calibri"/>
        <a:cs typeface="Calibri"/>
      </a:majorFont>
      <a:minorFont>
        <a:latin typeface="Proxima Nova Regular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MailStone-template" id="{CDA7B6DE-603D-984D-A541-9EA5B07479E4}" vid="{00D51195-0BFD-4F44-ABA0-A8BF00616287}"/>
    </a:ext>
  </a:extLst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 Office</Template>
  <TotalTime>4883</TotalTime>
  <Words>790</Words>
  <Application>Microsoft Office PowerPoint</Application>
  <PresentationFormat>Широкоэкранный</PresentationFormat>
  <Paragraphs>74</Paragraphs>
  <Slides>28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7" baseType="lpstr">
      <vt:lpstr>-apple-system</vt:lpstr>
      <vt:lpstr>Arial</vt:lpstr>
      <vt:lpstr>Calibri</vt:lpstr>
      <vt:lpstr>Calibri Light</vt:lpstr>
      <vt:lpstr>Proxima Nova Bold</vt:lpstr>
      <vt:lpstr>Proxima Nova Light</vt:lpstr>
      <vt:lpstr>Proxima Nova Regular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Никита Куликов</cp:lastModifiedBy>
  <cp:revision>63</cp:revision>
  <cp:lastPrinted>2019-07-04T18:32:01Z</cp:lastPrinted>
  <dcterms:created xsi:type="dcterms:W3CDTF">2020-08-31T13:02:22Z</dcterms:created>
  <dcterms:modified xsi:type="dcterms:W3CDTF">2020-11-18T15:46:26Z</dcterms:modified>
</cp:coreProperties>
</file>